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7D9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9F101-B77C-44CF-B5F1-AE5E992DF4A9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5D79-6C07-4A97-94F0-F27946F8B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7585-1A51-4835-8827-142E66CAF652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8D380-9AE1-41D7-9D44-FA40E20D0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FB49C-7626-49B7-BAAD-3C1D8B9BA927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1ED44-F034-4136-B41E-0D164C038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F7A7-E866-4E8B-9C79-4EAD87962F46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E0C2B-AF1A-4E67-AE42-112B2C38D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C0C0-EE80-47BC-968C-9EF6A8FDBAB4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DCA2-CEB5-4DF1-BFB9-B7E3ADC75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6127-5A75-4701-AC59-DC7D2EFDF58F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F11D-C05F-4BB0-B452-FFAFD3E14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459B3-73F5-4374-8B2F-C97A65F4E951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7D57E-9788-4350-86AF-E206AFD0C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30CD-71E0-4CEB-B64F-4ACC36CC9CC6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2A14-6C05-4CFB-9591-E54B89840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69550-56FF-4839-975D-D448BFD0DCE0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71FD-2E79-4DC9-87CA-9BF14ACE0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3451-81A1-46B0-A23D-8DAC7A3DB03C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ACE6-139C-4212-8003-0697D652B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4E122-89F2-44CA-A253-361447EBC319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3B38-D365-44A3-ACDB-C31D5F5D6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AC0664-043C-4BFE-B586-7C105318B79C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98B8AC-F930-4B63-90F1-76A2D68C6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975" y="0"/>
            <a:ext cx="6480175" cy="981075"/>
          </a:xfrm>
        </p:spPr>
        <p:txBody>
          <a:bodyPr>
            <a:normAutofit/>
          </a:bodyPr>
          <a:lstStyle/>
          <a:p>
            <a:r>
              <a:rPr lang="ru-RU" sz="2800" b="1" smtClean="0">
                <a:solidFill>
                  <a:srgbClr val="C00000"/>
                </a:solidFill>
                <a:ea typeface="Mongolian Baiti"/>
                <a:cs typeface="Mongolian Baiti"/>
              </a:rPr>
              <a:t>Дидактические игры для детей подготовительной к школе группе</a:t>
            </a:r>
          </a:p>
        </p:txBody>
      </p:sp>
      <p:sp>
        <p:nvSpPr>
          <p:cNvPr id="4" name="Овал 3"/>
          <p:cNvSpPr/>
          <p:nvPr/>
        </p:nvSpPr>
        <p:spPr>
          <a:xfrm>
            <a:off x="2000250" y="2214563"/>
            <a:ext cx="1500188" cy="14859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14750" y="3429000"/>
            <a:ext cx="1285875" cy="12715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3929063" y="2286000"/>
            <a:ext cx="1500187" cy="1000125"/>
          </a:xfrm>
          <a:prstGeom prst="trapezoi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5000625" y="3929063"/>
            <a:ext cx="1500188" cy="1214437"/>
          </a:xfrm>
          <a:prstGeom prst="trapezoi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14563" y="3786188"/>
            <a:ext cx="1285875" cy="12715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5072063" y="2571750"/>
            <a:ext cx="2071687" cy="1428750"/>
          </a:xfrm>
          <a:prstGeom prst="flowChartDecisi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20" name="Picture 1" descr="C:\Users\NEW\Desktop\Новая папка (6)\0_bfb1d_feec53f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643063"/>
            <a:ext cx="9286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C:\Users\NEW\Desktop\Новая папка (6)\0_bfb20_24b97424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857625"/>
            <a:ext cx="117475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3" descr="C:\Users\NEW\Desktop\Новая папка (6)\0_bfb21_dd60d253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1214438"/>
            <a:ext cx="1179513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4" descr="C:\Users\NEW\Desktop\Новая папка (6)\0_bfb1f_e16072ad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2714625"/>
            <a:ext cx="11557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5" descr="C:\Users\NEW\Desktop\Новая папка (6)\0_bfb22_23f25a3c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0" y="1428750"/>
            <a:ext cx="1143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" descr="C:\Users\NEW\Desktop\Новая папка (6)\0_bfb23_939bd848_X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357688"/>
            <a:ext cx="1001713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7" descr="C:\Users\NEW\Desktop\Новая папка (6)\0_bfb24_dfe1badc_X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5" y="4357688"/>
            <a:ext cx="1071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8" descr="C:\Users\NEW\Desktop\Новая папка (6)\0_bfb25_50193854_XL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0" y="2500313"/>
            <a:ext cx="1214438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9" descr="C:\Users\NEW\Desktop\Новая папка (6)\0_bfb1b_771f330b_XL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13" y="3429000"/>
            <a:ext cx="120015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Рисунок 23" descr="b30055d72c217cb3cdfbef390b4abf19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509290">
            <a:off x="7178675" y="4254500"/>
            <a:ext cx="1036638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Рисунок 27" descr="0_b1d3f_d0087229_orig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313" y="-285750"/>
            <a:ext cx="4762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Рисунок 28" descr="b30055d72c217cb3cdfbef390b4abf19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654419">
            <a:off x="7951788" y="4994275"/>
            <a:ext cx="1081087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" descr="C:\Users\NEW\Desktop\зима\анимация\картинки-анимашки\animal\0_a6bb4_3a476e1a_S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86563" y="857250"/>
            <a:ext cx="5429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3" descr="C:\Users\NEW\Desktop\зима\анимация\картинки-анимашки\animal\0_a6b90_eb88190a_S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43563" y="5286375"/>
            <a:ext cx="14287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4" descr="C:\Users\NEW\Desktop\зима\анимация\картинки-анимашки\animal\0_a6b65_6c992d56_S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15250" y="1500188"/>
            <a:ext cx="142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5" descr="C:\Users\NEW\Desktop\зима\анимация\картинки-анимашки\бабочки и цветочки\4347c9a3cc2cd18ae948f9e5a9a0e1b0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750" y="4357688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500688" cy="511175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Д/И «НАЙДИ СОСЕДЕЙ ЧИСЛА»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85875"/>
            <a:ext cx="200025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314325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4929188"/>
            <a:ext cx="18573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1285875"/>
            <a:ext cx="18811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929188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143250"/>
            <a:ext cx="2000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285875"/>
            <a:ext cx="17859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929188"/>
            <a:ext cx="2000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3143250"/>
            <a:ext cx="18811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29188" y="1571625"/>
          <a:ext cx="714375" cy="1189038"/>
        </p:xfrm>
        <a:graphic>
          <a:graphicData uri="http://schemas.openxmlformats.org/drawingml/2006/table">
            <a:tbl>
              <a:tblPr/>
              <a:tblGrid>
                <a:gridCol w="714380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sz="7200" b="1" dirty="0"/>
                        <a:t>8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43000" y="1643063"/>
          <a:ext cx="762000" cy="1236662"/>
        </p:xfrm>
        <a:graphic>
          <a:graphicData uri="http://schemas.openxmlformats.org/drawingml/2006/table">
            <a:tbl>
              <a:tblPr/>
              <a:tblGrid>
                <a:gridCol w="761984"/>
              </a:tblGrid>
              <a:tr h="1237302">
                <a:tc>
                  <a:txBody>
                    <a:bodyPr/>
                    <a:lstStyle/>
                    <a:p>
                      <a:r>
                        <a:rPr lang="ru-RU" sz="7200" b="1" dirty="0"/>
                        <a:t>6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071813" y="3429000"/>
          <a:ext cx="690562" cy="1189038"/>
        </p:xfrm>
        <a:graphic>
          <a:graphicData uri="http://schemas.openxmlformats.org/drawingml/2006/table">
            <a:tbl>
              <a:tblPr/>
              <a:tblGrid>
                <a:gridCol w="690546"/>
              </a:tblGrid>
              <a:tr h="1094426">
                <a:tc>
                  <a:txBody>
                    <a:bodyPr/>
                    <a:lstStyle/>
                    <a:p>
                      <a:r>
                        <a:rPr lang="ru-RU" sz="7200" b="1" dirty="0"/>
                        <a:t>5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143250" y="5143500"/>
          <a:ext cx="690563" cy="1189038"/>
        </p:xfrm>
        <a:graphic>
          <a:graphicData uri="http://schemas.openxmlformats.org/drawingml/2006/table">
            <a:tbl>
              <a:tblPr/>
              <a:tblGrid>
                <a:gridCol w="690546"/>
              </a:tblGrid>
              <a:tr h="1117282">
                <a:tc>
                  <a:txBody>
                    <a:bodyPr/>
                    <a:lstStyle/>
                    <a:p>
                      <a:r>
                        <a:rPr lang="ru-RU" sz="7200" b="1" dirty="0"/>
                        <a:t>9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858000" y="4357688"/>
          <a:ext cx="690563" cy="1189037"/>
        </p:xfrm>
        <a:graphic>
          <a:graphicData uri="http://schemas.openxmlformats.org/drawingml/2006/table">
            <a:tbl>
              <a:tblPr/>
              <a:tblGrid>
                <a:gridCol w="690546"/>
              </a:tblGrid>
              <a:tr h="1117282">
                <a:tc>
                  <a:txBody>
                    <a:bodyPr/>
                    <a:lstStyle/>
                    <a:p>
                      <a:r>
                        <a:rPr lang="ru-RU" sz="7200" b="1" dirty="0"/>
                        <a:t>7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929438" y="2571750"/>
          <a:ext cx="642937" cy="1189038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104584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6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000875" y="1428750"/>
          <a:ext cx="660400" cy="1260475"/>
        </p:xfrm>
        <a:graphic>
          <a:graphicData uri="http://schemas.openxmlformats.org/drawingml/2006/table">
            <a:tbl>
              <a:tblPr/>
              <a:tblGrid>
                <a:gridCol w="660742"/>
              </a:tblGrid>
              <a:tr h="1260158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7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929438" y="5357813"/>
          <a:ext cx="571500" cy="1463675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/>
                        <a:t>4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929438" y="3429000"/>
          <a:ext cx="588962" cy="1189038"/>
        </p:xfrm>
        <a:graphic>
          <a:graphicData uri="http://schemas.openxmlformats.org/drawingml/2006/table">
            <a:tbl>
              <a:tblPr/>
              <a:tblGrid>
                <a:gridCol w="589304"/>
              </a:tblGrid>
              <a:tr h="0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8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6715125" y="428625"/>
          <a:ext cx="1119188" cy="1189038"/>
        </p:xfrm>
        <a:graphic>
          <a:graphicData uri="http://schemas.openxmlformats.org/drawingml/2006/table">
            <a:tbl>
              <a:tblPr/>
              <a:tblGrid>
                <a:gridCol w="1119174"/>
              </a:tblGrid>
              <a:tr h="116586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10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7643813" y="1928813"/>
          <a:ext cx="1119187" cy="1189037"/>
        </p:xfrm>
        <a:graphic>
          <a:graphicData uri="http://schemas.openxmlformats.org/drawingml/2006/table">
            <a:tbl>
              <a:tblPr/>
              <a:tblGrid>
                <a:gridCol w="1119174"/>
              </a:tblGrid>
              <a:tr h="116586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10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786688" y="5072063"/>
          <a:ext cx="588962" cy="1189037"/>
        </p:xfrm>
        <a:graphic>
          <a:graphicData uri="http://schemas.openxmlformats.org/drawingml/2006/table">
            <a:tbl>
              <a:tblPr/>
              <a:tblGrid>
                <a:gridCol w="589304"/>
              </a:tblGrid>
              <a:tr h="0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8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7929563" y="714375"/>
          <a:ext cx="642937" cy="1189038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104584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6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373" name="TextBox 30"/>
          <p:cNvSpPr txBox="1">
            <a:spLocks noChangeArrowheads="1"/>
          </p:cNvSpPr>
          <p:nvPr/>
        </p:nvSpPr>
        <p:spPr bwMode="auto">
          <a:xfrm>
            <a:off x="8072438" y="4071938"/>
            <a:ext cx="6143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latin typeface="Calibri" pitchFamily="34" charset="0"/>
              </a:rPr>
              <a:t>5</a:t>
            </a:r>
          </a:p>
        </p:txBody>
      </p:sp>
      <p:sp>
        <p:nvSpPr>
          <p:cNvPr id="14374" name="TextBox 31"/>
          <p:cNvSpPr txBox="1">
            <a:spLocks noChangeArrowheads="1"/>
          </p:cNvSpPr>
          <p:nvPr/>
        </p:nvSpPr>
        <p:spPr bwMode="auto">
          <a:xfrm>
            <a:off x="7786688" y="3357563"/>
            <a:ext cx="6143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latin typeface="Calibri" pitchFamily="34" charset="0"/>
              </a:rPr>
              <a:t>3</a:t>
            </a:r>
          </a:p>
        </p:txBody>
      </p:sp>
      <p:sp>
        <p:nvSpPr>
          <p:cNvPr id="14375" name="TextBox 32"/>
          <p:cNvSpPr txBox="1">
            <a:spLocks noChangeArrowheads="1"/>
          </p:cNvSpPr>
          <p:nvPr/>
        </p:nvSpPr>
        <p:spPr bwMode="auto">
          <a:xfrm>
            <a:off x="8358188" y="5429250"/>
            <a:ext cx="6143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4 0.00023 L -0.4198 0.00023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-1.83669E-6 L -0.61979 -0.28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94633E-6 L -0.2283 0.13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05 0.02891 L -0.62847 0.24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601 L -0.22466 0.680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71500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Д/И «Добавь недостающую цепочку»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0" y="857250"/>
            <a:ext cx="1060450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42875" y="5429250"/>
            <a:ext cx="1060450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071938" y="857250"/>
            <a:ext cx="1060450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858125" y="1714500"/>
            <a:ext cx="1060450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71813" y="1000125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43563" y="2857500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001000" y="5572125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86625" y="1143000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214938" y="928688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72375" y="2714625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00125" y="928688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43125" y="5643563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Трапеция 19"/>
          <p:cNvSpPr/>
          <p:nvPr/>
        </p:nvSpPr>
        <p:spPr>
          <a:xfrm>
            <a:off x="6143625" y="1143000"/>
            <a:ext cx="914400" cy="728663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Трапеция 20"/>
          <p:cNvSpPr/>
          <p:nvPr/>
        </p:nvSpPr>
        <p:spPr>
          <a:xfrm>
            <a:off x="2000250" y="1071563"/>
            <a:ext cx="914400" cy="728662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Трапеция 21"/>
          <p:cNvSpPr/>
          <p:nvPr/>
        </p:nvSpPr>
        <p:spPr>
          <a:xfrm>
            <a:off x="6643688" y="2928938"/>
            <a:ext cx="914400" cy="728662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Трапеция 22"/>
          <p:cNvSpPr/>
          <p:nvPr/>
        </p:nvSpPr>
        <p:spPr>
          <a:xfrm>
            <a:off x="1285875" y="5857875"/>
            <a:ext cx="914400" cy="728663"/>
          </a:xfrm>
          <a:prstGeom prst="trapezoid">
            <a:avLst/>
          </a:prstGeom>
          <a:solidFill>
            <a:srgbClr val="EB57D9"/>
          </a:solidFill>
          <a:ln>
            <a:solidFill>
              <a:srgbClr val="EB5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Трапеция 23"/>
          <p:cNvSpPr/>
          <p:nvPr/>
        </p:nvSpPr>
        <p:spPr>
          <a:xfrm>
            <a:off x="4357688" y="5786438"/>
            <a:ext cx="914400" cy="728662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Блок-схема: решение 24"/>
          <p:cNvSpPr/>
          <p:nvPr/>
        </p:nvSpPr>
        <p:spPr>
          <a:xfrm>
            <a:off x="6357938" y="5715000"/>
            <a:ext cx="1428750" cy="857250"/>
          </a:xfrm>
          <a:prstGeom prst="flowChartDecisi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3143250" y="5572125"/>
            <a:ext cx="1060450" cy="91440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286250" y="4786313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3" y="5643563"/>
            <a:ext cx="9144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6 -0.05367 L 0.47361 -0.3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11636 L 0.1606 -0.399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0842E-6 L -0.19687 -0.38839 " pathEditMode="relative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9579E-6 L -0.70086 -0.3567 " pathEditMode="relative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9001125" cy="65405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Д/И «Найди закономерность и добавь предмет»</a:t>
            </a:r>
          </a:p>
        </p:txBody>
      </p:sp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71563"/>
            <a:ext cx="19526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57500"/>
            <a:ext cx="19288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4643438"/>
            <a:ext cx="185737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071563"/>
            <a:ext cx="19288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643438"/>
            <a:ext cx="1928812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071563"/>
            <a:ext cx="18573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2857500"/>
            <a:ext cx="18573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786063"/>
            <a:ext cx="19288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643438"/>
            <a:ext cx="1928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1143000"/>
            <a:ext cx="150018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1143000"/>
            <a:ext cx="150018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4786313"/>
            <a:ext cx="150018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1143000"/>
            <a:ext cx="17145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2928938"/>
            <a:ext cx="1785938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4714875"/>
            <a:ext cx="17145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3" descr="C:\Users\NEW\Desktop\алфавит буквы\0_74b43_137425ae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75" y="1143000"/>
            <a:ext cx="15001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C:\Users\NEW\Desktop\алфавит буквы\0_74b43_137425ae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50" y="2428875"/>
            <a:ext cx="15001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572000"/>
            <a:ext cx="150018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3429000"/>
            <a:ext cx="17145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13" descr="C:\Users\NEW\Desktop\алфавит буквы\0_74b43_137425ae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5" y="2857500"/>
            <a:ext cx="15001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4955E-7 L -0.63941 0.273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9 0.06708 L -0.64722 0.350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Д/И «Расставь знаки»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88" y="928688"/>
            <a:ext cx="3143250" cy="18573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5" y="928688"/>
            <a:ext cx="3071813" cy="18573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8" y="2857500"/>
            <a:ext cx="3143250" cy="19288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3375" y="2857500"/>
            <a:ext cx="3143250" cy="19288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5000625"/>
            <a:ext cx="1500188" cy="1500188"/>
          </a:xfrm>
          <a:prstGeom prst="roundRect">
            <a:avLst/>
          </a:prstGeom>
          <a:solidFill>
            <a:srgbClr val="EB57D9"/>
          </a:solidFill>
          <a:ln>
            <a:solidFill>
              <a:srgbClr val="EB5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/>
              <a:t>8</a:t>
            </a:r>
            <a:endParaRPr lang="ru-RU" sz="7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0" y="5000625"/>
            <a:ext cx="1500188" cy="1500188"/>
          </a:xfrm>
          <a:prstGeom prst="roundRect">
            <a:avLst/>
          </a:prstGeom>
          <a:solidFill>
            <a:srgbClr val="EB57D9"/>
          </a:solidFill>
          <a:ln>
            <a:solidFill>
              <a:srgbClr val="EB5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/>
              <a:t>9</a:t>
            </a:r>
            <a:endParaRPr lang="ru-RU" sz="7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4938" y="5072063"/>
            <a:ext cx="1571625" cy="15001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/>
              <a:t>10</a:t>
            </a:r>
            <a:endParaRPr lang="ru-RU" sz="6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86625" y="5072063"/>
            <a:ext cx="1500188" cy="15001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/>
              <a:t>6</a:t>
            </a:r>
            <a:endParaRPr lang="ru-RU" sz="7200" b="1" dirty="0"/>
          </a:p>
        </p:txBody>
      </p:sp>
      <p:pic>
        <p:nvPicPr>
          <p:cNvPr id="17418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20763"/>
            <a:ext cx="11747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5" y="928688"/>
            <a:ext cx="123031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857375"/>
            <a:ext cx="12049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857375"/>
            <a:ext cx="12049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000125"/>
            <a:ext cx="12049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992188"/>
            <a:ext cx="12144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928688"/>
            <a:ext cx="12049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000125"/>
            <a:ext cx="11604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714500"/>
            <a:ext cx="12049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714500"/>
            <a:ext cx="12049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785938"/>
            <a:ext cx="11033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000375"/>
            <a:ext cx="1071563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000375"/>
            <a:ext cx="10001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3000375"/>
            <a:ext cx="947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786188"/>
            <a:ext cx="1016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786188"/>
            <a:ext cx="9636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3786188"/>
            <a:ext cx="10207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3000375"/>
            <a:ext cx="9429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2857500"/>
            <a:ext cx="1071562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857500"/>
            <a:ext cx="10001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857500"/>
            <a:ext cx="10001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786063"/>
            <a:ext cx="10207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571875"/>
            <a:ext cx="1143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3643313"/>
            <a:ext cx="1016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643313"/>
            <a:ext cx="1016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358063" y="2143125"/>
            <a:ext cx="714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Calibri" pitchFamily="34" charset="0"/>
              </a:rPr>
              <a:t>=</a:t>
            </a:r>
            <a:endParaRPr lang="ru-RU" sz="7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44" name="TextBox 38"/>
          <p:cNvSpPr txBox="1">
            <a:spLocks noChangeArrowheads="1"/>
          </p:cNvSpPr>
          <p:nvPr/>
        </p:nvSpPr>
        <p:spPr bwMode="auto">
          <a:xfrm>
            <a:off x="8143875" y="3429000"/>
            <a:ext cx="714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Calibri" pitchFamily="34" charset="0"/>
              </a:rPr>
              <a:t>=</a:t>
            </a:r>
            <a:endParaRPr lang="ru-RU" sz="7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929563" y="1071563"/>
            <a:ext cx="644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Calibri" pitchFamily="34" charset="0"/>
              </a:rPr>
              <a:t>&lt;</a:t>
            </a:r>
            <a:endParaRPr lang="ru-RU" sz="7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429500" y="4143375"/>
            <a:ext cx="644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Calibri" pitchFamily="34" charset="0"/>
              </a:rPr>
              <a:t>&lt;</a:t>
            </a:r>
            <a:endParaRPr lang="ru-RU" sz="7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286625" y="3143250"/>
            <a:ext cx="644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Calibri" pitchFamily="34" charset="0"/>
              </a:rPr>
              <a:t>&gt;</a:t>
            </a:r>
            <a:endParaRPr lang="ru-RU" sz="7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48" name="TextBox 43"/>
          <p:cNvSpPr txBox="1">
            <a:spLocks noChangeArrowheads="1"/>
          </p:cNvSpPr>
          <p:nvPr/>
        </p:nvSpPr>
        <p:spPr bwMode="auto">
          <a:xfrm>
            <a:off x="8215313" y="2286000"/>
            <a:ext cx="644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Calibri" pitchFamily="34" charset="0"/>
              </a:rPr>
              <a:t>&lt;</a:t>
            </a:r>
            <a:endParaRPr lang="ru-RU" sz="72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5667 L -0.48906 0.025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0.00555 L -0.42257 0.14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2408E-6 L -0.62343 0.154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09114E-6 L -0.06458 0.314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Д/И «Посчитай и запиши»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1357313"/>
            <a:ext cx="1714500" cy="155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28875" y="1357313"/>
            <a:ext cx="1571625" cy="157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9125" y="1357313"/>
            <a:ext cx="1428750" cy="155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3071813"/>
            <a:ext cx="1714500" cy="15716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28875" y="3071813"/>
            <a:ext cx="1571625" cy="15716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9125" y="3071813"/>
            <a:ext cx="1428750" cy="15716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50" y="4786313"/>
            <a:ext cx="1714500" cy="15716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28875" y="4786313"/>
            <a:ext cx="1571625" cy="15716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29125" y="4786313"/>
            <a:ext cx="1428750" cy="15716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29438" y="1928813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EB57D9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6572250" y="2786063"/>
            <a:ext cx="857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8429625" y="4929188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8446" name="TextBox 15"/>
          <p:cNvSpPr txBox="1">
            <a:spLocks noChangeArrowheads="1"/>
          </p:cNvSpPr>
          <p:nvPr/>
        </p:nvSpPr>
        <p:spPr bwMode="auto">
          <a:xfrm>
            <a:off x="5786438" y="1571625"/>
            <a:ext cx="9636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8447" name="TextBox 16"/>
          <p:cNvSpPr txBox="1">
            <a:spLocks noChangeArrowheads="1"/>
          </p:cNvSpPr>
          <p:nvPr/>
        </p:nvSpPr>
        <p:spPr bwMode="auto">
          <a:xfrm>
            <a:off x="6000750" y="2786063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EB57D9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448" name="TextBox 17"/>
          <p:cNvSpPr txBox="1">
            <a:spLocks noChangeArrowheads="1"/>
          </p:cNvSpPr>
          <p:nvPr/>
        </p:nvSpPr>
        <p:spPr bwMode="auto">
          <a:xfrm>
            <a:off x="5929313" y="4071938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449" name="TextBox 18"/>
          <p:cNvSpPr txBox="1">
            <a:spLocks noChangeArrowheads="1"/>
          </p:cNvSpPr>
          <p:nvPr/>
        </p:nvSpPr>
        <p:spPr bwMode="auto">
          <a:xfrm>
            <a:off x="8358188" y="2714625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C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450" name="TextBox 19"/>
          <p:cNvSpPr txBox="1">
            <a:spLocks noChangeArrowheads="1"/>
          </p:cNvSpPr>
          <p:nvPr/>
        </p:nvSpPr>
        <p:spPr bwMode="auto">
          <a:xfrm>
            <a:off x="7786688" y="2214563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58188" y="3571875"/>
            <a:ext cx="5746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6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452" name="TextBox 21"/>
          <p:cNvSpPr txBox="1">
            <a:spLocks noChangeArrowheads="1"/>
          </p:cNvSpPr>
          <p:nvPr/>
        </p:nvSpPr>
        <p:spPr bwMode="auto">
          <a:xfrm>
            <a:off x="8358188" y="17145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7030A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453" name="TextBox 22"/>
          <p:cNvSpPr txBox="1">
            <a:spLocks noChangeArrowheads="1"/>
          </p:cNvSpPr>
          <p:nvPr/>
        </p:nvSpPr>
        <p:spPr bwMode="auto">
          <a:xfrm>
            <a:off x="6572250" y="3857625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B05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454" name="TextBox 23"/>
          <p:cNvSpPr txBox="1">
            <a:spLocks noChangeArrowheads="1"/>
          </p:cNvSpPr>
          <p:nvPr/>
        </p:nvSpPr>
        <p:spPr bwMode="auto">
          <a:xfrm>
            <a:off x="5786438" y="5000625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B05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455" name="TextBox 24"/>
          <p:cNvSpPr txBox="1">
            <a:spLocks noChangeArrowheads="1"/>
          </p:cNvSpPr>
          <p:nvPr/>
        </p:nvSpPr>
        <p:spPr bwMode="auto">
          <a:xfrm>
            <a:off x="6858000" y="4643438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EB57D9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456" name="TextBox 25"/>
          <p:cNvSpPr txBox="1">
            <a:spLocks noChangeArrowheads="1"/>
          </p:cNvSpPr>
          <p:nvPr/>
        </p:nvSpPr>
        <p:spPr bwMode="auto">
          <a:xfrm>
            <a:off x="7215188" y="3000375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70C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8457" name="TextBox 26"/>
          <p:cNvSpPr txBox="1">
            <a:spLocks noChangeArrowheads="1"/>
          </p:cNvSpPr>
          <p:nvPr/>
        </p:nvSpPr>
        <p:spPr bwMode="auto">
          <a:xfrm>
            <a:off x="7858125" y="542925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70C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429500" y="4500563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7030A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8459" name="TextBox 28"/>
          <p:cNvSpPr txBox="1">
            <a:spLocks noChangeArrowheads="1"/>
          </p:cNvSpPr>
          <p:nvPr/>
        </p:nvSpPr>
        <p:spPr bwMode="auto">
          <a:xfrm>
            <a:off x="6572250" y="5500688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Calibri" pitchFamily="34" charset="0"/>
              </a:rPr>
              <a:t>6</a:t>
            </a:r>
          </a:p>
        </p:txBody>
      </p:sp>
      <p:pic>
        <p:nvPicPr>
          <p:cNvPr id="18460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0"/>
            <a:ext cx="5715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428750"/>
            <a:ext cx="555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22488"/>
            <a:ext cx="5715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122488"/>
            <a:ext cx="5715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336675"/>
            <a:ext cx="5715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1357313"/>
            <a:ext cx="5715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143125"/>
            <a:ext cx="573088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7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0" y="2143125"/>
            <a:ext cx="555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8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979613"/>
            <a:ext cx="500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9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071813"/>
            <a:ext cx="546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0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071813"/>
            <a:ext cx="546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1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071813"/>
            <a:ext cx="546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2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643313"/>
            <a:ext cx="546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3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643313"/>
            <a:ext cx="546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4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6175" y="4071938"/>
            <a:ext cx="5683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5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4071938"/>
            <a:ext cx="546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6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643313"/>
            <a:ext cx="546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7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3429000"/>
            <a:ext cx="6746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8" name="TextBox 46"/>
          <p:cNvSpPr txBox="1">
            <a:spLocks noChangeArrowheads="1"/>
          </p:cNvSpPr>
          <p:nvPr/>
        </p:nvSpPr>
        <p:spPr bwMode="auto">
          <a:xfrm>
            <a:off x="1928813" y="1714500"/>
            <a:ext cx="500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Calibri" pitchFamily="34" charset="0"/>
              </a:rPr>
              <a:t>+</a:t>
            </a:r>
            <a:endParaRPr lang="ru-RU" sz="60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479" name="TextBox 47"/>
          <p:cNvSpPr txBox="1">
            <a:spLocks noChangeArrowheads="1"/>
          </p:cNvSpPr>
          <p:nvPr/>
        </p:nvSpPr>
        <p:spPr bwMode="auto">
          <a:xfrm>
            <a:off x="3929063" y="1785938"/>
            <a:ext cx="568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Calibri" pitchFamily="34" charset="0"/>
              </a:rPr>
              <a:t>=</a:t>
            </a:r>
            <a:endParaRPr lang="ru-RU" sz="60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500938" y="1571625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Calibri" pitchFamily="34" charset="0"/>
              </a:rPr>
              <a:t>9</a:t>
            </a:r>
            <a:endParaRPr lang="ru-RU" sz="60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481" name="TextBox 53"/>
          <p:cNvSpPr txBox="1">
            <a:spLocks noChangeArrowheads="1"/>
          </p:cNvSpPr>
          <p:nvPr/>
        </p:nvSpPr>
        <p:spPr bwMode="auto">
          <a:xfrm>
            <a:off x="7286625" y="3643313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Calibri" pitchFamily="34" charset="0"/>
              </a:rPr>
              <a:t>2</a:t>
            </a:r>
            <a:endParaRPr lang="ru-RU" sz="60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482" name="TextBox 54"/>
          <p:cNvSpPr txBox="1">
            <a:spLocks noChangeArrowheads="1"/>
          </p:cNvSpPr>
          <p:nvPr/>
        </p:nvSpPr>
        <p:spPr bwMode="auto">
          <a:xfrm>
            <a:off x="7929563" y="314325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ru-RU" sz="6000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8483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5500688"/>
            <a:ext cx="5000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4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5500688"/>
            <a:ext cx="5000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5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5500688"/>
            <a:ext cx="5000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6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857750"/>
            <a:ext cx="5000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7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857750"/>
            <a:ext cx="5000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8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4857750"/>
            <a:ext cx="5000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9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5500688"/>
            <a:ext cx="587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0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5500688"/>
            <a:ext cx="560387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1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4851400"/>
            <a:ext cx="5715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2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4857750"/>
            <a:ext cx="5715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93" name="TextBox 65"/>
          <p:cNvSpPr txBox="1">
            <a:spLocks noChangeArrowheads="1"/>
          </p:cNvSpPr>
          <p:nvPr/>
        </p:nvSpPr>
        <p:spPr bwMode="auto">
          <a:xfrm>
            <a:off x="2000250" y="3286125"/>
            <a:ext cx="420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8494" name="TextBox 69"/>
          <p:cNvSpPr txBox="1">
            <a:spLocks noChangeArrowheads="1"/>
          </p:cNvSpPr>
          <p:nvPr/>
        </p:nvSpPr>
        <p:spPr bwMode="auto">
          <a:xfrm>
            <a:off x="3929063" y="3071813"/>
            <a:ext cx="568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Calibri" pitchFamily="34" charset="0"/>
              </a:rPr>
              <a:t>=</a:t>
            </a:r>
          </a:p>
        </p:txBody>
      </p:sp>
      <p:sp>
        <p:nvSpPr>
          <p:cNvPr id="18495" name="TextBox 70"/>
          <p:cNvSpPr txBox="1">
            <a:spLocks noChangeArrowheads="1"/>
          </p:cNvSpPr>
          <p:nvPr/>
        </p:nvSpPr>
        <p:spPr bwMode="auto">
          <a:xfrm>
            <a:off x="3929063" y="5000625"/>
            <a:ext cx="568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Calibri" pitchFamily="34" charset="0"/>
              </a:rPr>
              <a:t>=</a:t>
            </a:r>
          </a:p>
        </p:txBody>
      </p:sp>
      <p:sp>
        <p:nvSpPr>
          <p:cNvPr id="18496" name="TextBox 71"/>
          <p:cNvSpPr txBox="1">
            <a:spLocks noChangeArrowheads="1"/>
          </p:cNvSpPr>
          <p:nvPr/>
        </p:nvSpPr>
        <p:spPr bwMode="auto">
          <a:xfrm>
            <a:off x="1928813" y="4857750"/>
            <a:ext cx="568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Calibri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303E-7 L -0.28091 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2914 L -0.23386 0.207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69 L -0.29427 0.084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0012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Д/И «Найди отличия»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85750" y="1143000"/>
            <a:ext cx="1714500" cy="1785938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85750" y="2857500"/>
            <a:ext cx="1714500" cy="1785938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285750" y="4643438"/>
            <a:ext cx="1714500" cy="1785937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000250" y="1143000"/>
            <a:ext cx="1714500" cy="1785938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2000250" y="2857500"/>
            <a:ext cx="1714500" cy="1785938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2000250" y="4643438"/>
            <a:ext cx="1714500" cy="1785937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4" name="Rectangle 3"/>
          <p:cNvSpPr>
            <a:spLocks noChangeArrowheads="1"/>
          </p:cNvSpPr>
          <p:nvPr/>
        </p:nvSpPr>
        <p:spPr bwMode="auto">
          <a:xfrm>
            <a:off x="7143750" y="1143000"/>
            <a:ext cx="1714500" cy="178593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5" name="Rectangle 3"/>
          <p:cNvSpPr>
            <a:spLocks noChangeArrowheads="1"/>
          </p:cNvSpPr>
          <p:nvPr/>
        </p:nvSpPr>
        <p:spPr bwMode="auto">
          <a:xfrm>
            <a:off x="5429250" y="1143000"/>
            <a:ext cx="1714500" cy="178593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7143750" y="2928938"/>
            <a:ext cx="1714500" cy="1785937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7" name="Rectangle 3"/>
          <p:cNvSpPr>
            <a:spLocks noChangeArrowheads="1"/>
          </p:cNvSpPr>
          <p:nvPr/>
        </p:nvSpPr>
        <p:spPr bwMode="auto">
          <a:xfrm>
            <a:off x="5429250" y="2928938"/>
            <a:ext cx="1714500" cy="1785937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8" name="Rectangle 3"/>
          <p:cNvSpPr>
            <a:spLocks noChangeArrowheads="1"/>
          </p:cNvSpPr>
          <p:nvPr/>
        </p:nvSpPr>
        <p:spPr bwMode="auto">
          <a:xfrm>
            <a:off x="7143750" y="4714875"/>
            <a:ext cx="1714500" cy="178593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9" name="Rectangle 3"/>
          <p:cNvSpPr>
            <a:spLocks noChangeArrowheads="1"/>
          </p:cNvSpPr>
          <p:nvPr/>
        </p:nvSpPr>
        <p:spPr bwMode="auto">
          <a:xfrm>
            <a:off x="5429250" y="4714875"/>
            <a:ext cx="1714500" cy="178593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571500" y="1357313"/>
            <a:ext cx="1285875" cy="1357312"/>
          </a:xfrm>
          <a:prstGeom prst="triangl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>
            <a:stCxn id="24" idx="0"/>
            <a:endCxn id="24" idx="3"/>
          </p:cNvCxnSpPr>
          <p:nvPr/>
        </p:nvCxnSpPr>
        <p:spPr>
          <a:xfrm rot="16200000" flipH="1">
            <a:off x="534988" y="2035175"/>
            <a:ext cx="135731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963613" y="2249488"/>
            <a:ext cx="928687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70707" y="2285206"/>
            <a:ext cx="8572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06425" y="2535238"/>
            <a:ext cx="357187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1427956" y="2499519"/>
            <a:ext cx="428625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476" name="AutoShape 4"/>
          <p:cNvSpPr>
            <a:spLocks noChangeArrowheads="1"/>
          </p:cNvSpPr>
          <p:nvPr/>
        </p:nvSpPr>
        <p:spPr bwMode="auto">
          <a:xfrm>
            <a:off x="642938" y="3143250"/>
            <a:ext cx="1143000" cy="1401763"/>
          </a:xfrm>
          <a:prstGeom prst="diamond">
            <a:avLst/>
          </a:prstGeom>
          <a:solidFill>
            <a:srgbClr val="EB57D9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514351" y="3771900"/>
            <a:ext cx="1401762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1142206" y="3858419"/>
            <a:ext cx="714375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572294" y="3856832"/>
            <a:ext cx="7143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893763" y="3821113"/>
            <a:ext cx="928687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608013" y="3821113"/>
            <a:ext cx="928687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1463675" y="3894138"/>
            <a:ext cx="357187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42144" y="3858419"/>
            <a:ext cx="28575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484" name="Oval 7"/>
          <p:cNvSpPr>
            <a:spLocks noChangeArrowheads="1"/>
          </p:cNvSpPr>
          <p:nvPr/>
        </p:nvSpPr>
        <p:spPr bwMode="auto">
          <a:xfrm rot="2145046">
            <a:off x="782638" y="4840288"/>
            <a:ext cx="914400" cy="1508125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5400000">
            <a:off x="1464469" y="5322094"/>
            <a:ext cx="5000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820738" y="5537200"/>
            <a:ext cx="10731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500857" y="5642769"/>
            <a:ext cx="114300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454819" y="5760244"/>
            <a:ext cx="960438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204119" y="5368132"/>
            <a:ext cx="8794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963612" y="5465763"/>
            <a:ext cx="1071563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606425" y="5608638"/>
            <a:ext cx="1214437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465138" y="5821363"/>
            <a:ext cx="642937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493" name="Oval 8"/>
          <p:cNvSpPr>
            <a:spLocks noChangeArrowheads="1"/>
          </p:cNvSpPr>
          <p:nvPr/>
        </p:nvSpPr>
        <p:spPr bwMode="auto">
          <a:xfrm rot="2145046">
            <a:off x="2195513" y="1330325"/>
            <a:ext cx="1317625" cy="1339850"/>
          </a:xfrm>
          <a:prstGeom prst="ellips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rot="5400000">
            <a:off x="2143919" y="1999457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2705100" y="2008188"/>
            <a:ext cx="1017587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1892301" y="2035175"/>
            <a:ext cx="1071562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1965325" y="1963738"/>
            <a:ext cx="1214437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5400000">
            <a:off x="3000375" y="2000251"/>
            <a:ext cx="7143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>
            <a:off x="2000250" y="2071688"/>
            <a:ext cx="5715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500" name="AutoShape 9"/>
          <p:cNvSpPr>
            <a:spLocks noChangeArrowheads="1"/>
          </p:cNvSpPr>
          <p:nvPr/>
        </p:nvSpPr>
        <p:spPr bwMode="auto">
          <a:xfrm>
            <a:off x="2071688" y="3357563"/>
            <a:ext cx="1519237" cy="949325"/>
          </a:xfrm>
          <a:prstGeom prst="diamond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rot="16200000" flipH="1">
            <a:off x="2334419" y="3809207"/>
            <a:ext cx="928687" cy="25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5400000">
            <a:off x="2749550" y="3822700"/>
            <a:ext cx="64293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rot="5400000">
            <a:off x="3213894" y="3858419"/>
            <a:ext cx="28575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5400000">
            <a:off x="2215357" y="3856831"/>
            <a:ext cx="57150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rot="5400000">
            <a:off x="2213769" y="3858419"/>
            <a:ext cx="28575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5400000">
            <a:off x="2999581" y="3858419"/>
            <a:ext cx="428625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rot="5400000">
            <a:off x="2286794" y="3856832"/>
            <a:ext cx="7143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rot="5400000">
            <a:off x="2536825" y="3822701"/>
            <a:ext cx="7842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rot="5400000">
            <a:off x="2393950" y="2035175"/>
            <a:ext cx="121443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510" name="AutoShape 10"/>
          <p:cNvSpPr>
            <a:spLocks noChangeArrowheads="1"/>
          </p:cNvSpPr>
          <p:nvPr/>
        </p:nvSpPr>
        <p:spPr bwMode="auto">
          <a:xfrm flipH="1">
            <a:off x="2428875" y="4929188"/>
            <a:ext cx="822325" cy="1174750"/>
          </a:xfrm>
          <a:prstGeom prst="rtTriangle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181" name="Прямая соединительная линия 180"/>
          <p:cNvCxnSpPr/>
          <p:nvPr/>
        </p:nvCxnSpPr>
        <p:spPr>
          <a:xfrm rot="5400000">
            <a:off x="2643982" y="5642769"/>
            <a:ext cx="8572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rot="5400000">
            <a:off x="2536826" y="5749925"/>
            <a:ext cx="785812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rot="5400000">
            <a:off x="2501107" y="5857081"/>
            <a:ext cx="57150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 rot="5400000">
            <a:off x="2501107" y="5928519"/>
            <a:ext cx="2857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786438" y="1571625"/>
            <a:ext cx="1000125" cy="107156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9516" name="Rectangle 12"/>
          <p:cNvSpPr>
            <a:spLocks noChangeArrowheads="1"/>
          </p:cNvSpPr>
          <p:nvPr/>
        </p:nvSpPr>
        <p:spPr bwMode="auto">
          <a:xfrm>
            <a:off x="7358063" y="3357563"/>
            <a:ext cx="1366837" cy="9144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517" name="AutoShape 13"/>
          <p:cNvSpPr>
            <a:spLocks noChangeArrowheads="1"/>
          </p:cNvSpPr>
          <p:nvPr/>
        </p:nvSpPr>
        <p:spPr bwMode="auto">
          <a:xfrm rot="10800000">
            <a:off x="7429500" y="5072063"/>
            <a:ext cx="1214438" cy="914400"/>
          </a:xfrm>
          <a:custGeom>
            <a:avLst/>
            <a:gdLst>
              <a:gd name="T0" fmla="*/ 1062632 w 21600"/>
              <a:gd name="T1" fmla="*/ 457200 h 21600"/>
              <a:gd name="T2" fmla="*/ 607219 w 21600"/>
              <a:gd name="T3" fmla="*/ 914400 h 21600"/>
              <a:gd name="T4" fmla="*/ 151805 w 21600"/>
              <a:gd name="T5" fmla="*/ 457200 h 21600"/>
              <a:gd name="T6" fmla="*/ 6072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18" name="AutoShape 14"/>
          <p:cNvSpPr>
            <a:spLocks noChangeArrowheads="1"/>
          </p:cNvSpPr>
          <p:nvPr/>
        </p:nvSpPr>
        <p:spPr bwMode="auto">
          <a:xfrm>
            <a:off x="7286625" y="1643063"/>
            <a:ext cx="1462088" cy="990600"/>
          </a:xfrm>
          <a:prstGeom prst="flowChartInputOutpu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5715000" y="3357563"/>
            <a:ext cx="1214438" cy="1071562"/>
          </a:xfrm>
          <a:prstGeom prst="hexagon">
            <a:avLst>
              <a:gd name="adj" fmla="val 33652"/>
              <a:gd name="vf" fmla="val 115470"/>
            </a:avLst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5715000" y="4929188"/>
            <a:ext cx="1285875" cy="1143000"/>
          </a:xfrm>
          <a:prstGeom prst="pentagon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cxnSp>
        <p:nvCxnSpPr>
          <p:cNvPr id="208" name="Прямая соединительная линия 207"/>
          <p:cNvCxnSpPr/>
          <p:nvPr/>
        </p:nvCxnSpPr>
        <p:spPr>
          <a:xfrm>
            <a:off x="5786438" y="1785938"/>
            <a:ext cx="1000125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>
            <a:off x="5786438" y="2000250"/>
            <a:ext cx="100012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>
            <a:stCxn id="4107" idx="1"/>
          </p:cNvCxnSpPr>
          <p:nvPr/>
        </p:nvCxnSpPr>
        <p:spPr>
          <a:xfrm rot="10800000" flipV="1">
            <a:off x="5786438" y="2106613"/>
            <a:ext cx="1587" cy="17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>
            <a:off x="5786438" y="2214563"/>
            <a:ext cx="1000125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/>
          <p:cNvCxnSpPr/>
          <p:nvPr/>
        </p:nvCxnSpPr>
        <p:spPr>
          <a:xfrm>
            <a:off x="5786438" y="2428875"/>
            <a:ext cx="100012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857875" y="3786188"/>
            <a:ext cx="1000125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5857875" y="4071938"/>
            <a:ext cx="928688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715000" y="3929063"/>
            <a:ext cx="1214438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000750" y="4214813"/>
            <a:ext cx="714375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5929313" y="3643313"/>
            <a:ext cx="785812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6000750" y="3500438"/>
            <a:ext cx="642938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6072188" y="4357688"/>
            <a:ext cx="5715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6072188" y="5143500"/>
            <a:ext cx="5715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5857875" y="5286375"/>
            <a:ext cx="100012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5786438" y="5500688"/>
            <a:ext cx="11430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5857875" y="5715000"/>
            <a:ext cx="100012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5929313" y="5929313"/>
            <a:ext cx="85725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7572375" y="1785938"/>
            <a:ext cx="11430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7500938" y="2000250"/>
            <a:ext cx="1143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rot="10800000" flipH="1">
            <a:off x="7429500" y="2214563"/>
            <a:ext cx="1169988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7358063" y="2428875"/>
            <a:ext cx="1143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7358063" y="3571875"/>
            <a:ext cx="135731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>
            <a:stCxn id="19516" idx="1"/>
            <a:endCxn id="19516" idx="3"/>
          </p:cNvCxnSpPr>
          <p:nvPr/>
        </p:nvCxnSpPr>
        <p:spPr>
          <a:xfrm rot="10800000" flipH="1">
            <a:off x="7358063" y="3814763"/>
            <a:ext cx="1366837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>
            <a:off x="7358063" y="4071938"/>
            <a:ext cx="1357312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7715250" y="5286375"/>
            <a:ext cx="71437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7643813" y="5500688"/>
            <a:ext cx="785812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7572375" y="5715000"/>
            <a:ext cx="92868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72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Arial</vt:lpstr>
      <vt:lpstr>Mongolian Baiti</vt:lpstr>
      <vt:lpstr>Тема Office</vt:lpstr>
      <vt:lpstr>Дидактические игры для детей подготовительной к школе группе</vt:lpstr>
      <vt:lpstr>Д/И «НАЙДИ СОСЕДЕЙ ЧИСЛА»</vt:lpstr>
      <vt:lpstr>Д/И «Добавь недостающую цепочку»</vt:lpstr>
      <vt:lpstr>Д/И «Найди закономерность и добавь предмет»</vt:lpstr>
      <vt:lpstr>Д/И «Расставь знаки»</vt:lpstr>
      <vt:lpstr>Д/И «Посчитай и запиши»</vt:lpstr>
      <vt:lpstr>Д/И «Найди отличия»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</dc:creator>
  <cp:lastModifiedBy>User</cp:lastModifiedBy>
  <cp:revision>94</cp:revision>
  <dcterms:created xsi:type="dcterms:W3CDTF">2014-03-18T11:36:09Z</dcterms:created>
  <dcterms:modified xsi:type="dcterms:W3CDTF">2015-02-26T03:03:54Z</dcterms:modified>
</cp:coreProperties>
</file>