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67" r:id="rId4"/>
    <p:sldId id="257" r:id="rId5"/>
    <p:sldId id="259" r:id="rId6"/>
    <p:sldId id="268" r:id="rId7"/>
    <p:sldId id="269" r:id="rId8"/>
    <p:sldId id="274" r:id="rId9"/>
    <p:sldId id="270" r:id="rId10"/>
    <p:sldId id="260" r:id="rId11"/>
    <p:sldId id="266" r:id="rId12"/>
    <p:sldId id="271" r:id="rId13"/>
    <p:sldId id="263" r:id="rId14"/>
    <p:sldId id="273" r:id="rId15"/>
    <p:sldId id="262" r:id="rId16"/>
    <p:sldId id="272" r:id="rId17"/>
    <p:sldId id="26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F692"/>
    <a:srgbClr val="00D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B5C4FE-5C30-446D-9A9C-B438C9AE4D2E}" type="datetimeFigureOut">
              <a:rPr lang="ru-RU" smtClean="0"/>
              <a:t>16.03.2018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8DAA7-8FB8-4853-BEF3-BA2F198DA8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182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8DAA7-8FB8-4853-BEF3-BA2F198DA86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393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FBBF-F050-4CAB-885C-DF3A77327AFB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C87E-9E03-4948-BC56-6FED79DB7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FBBF-F050-4CAB-885C-DF3A77327AFB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C87E-9E03-4948-BC56-6FED79DB7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FBBF-F050-4CAB-885C-DF3A77327AFB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C87E-9E03-4948-BC56-6FED79DB7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FBBF-F050-4CAB-885C-DF3A77327AFB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C87E-9E03-4948-BC56-6FED79DB7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FBBF-F050-4CAB-885C-DF3A77327AFB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C87E-9E03-4948-BC56-6FED79DB7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FBBF-F050-4CAB-885C-DF3A77327AFB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C87E-9E03-4948-BC56-6FED79DB7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FBBF-F050-4CAB-885C-DF3A77327AFB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C87E-9E03-4948-BC56-6FED79DB7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FBBF-F050-4CAB-885C-DF3A77327AFB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C87E-9E03-4948-BC56-6FED79DB7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FBBF-F050-4CAB-885C-DF3A77327AFB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C87E-9E03-4948-BC56-6FED79DB7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FBBF-F050-4CAB-885C-DF3A77327AFB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C87E-9E03-4948-BC56-6FED79DB7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FBBF-F050-4CAB-885C-DF3A77327AFB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AC87E-9E03-4948-BC56-6FED79DB7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4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3FBBF-F050-4CAB-885C-DF3A77327AFB}" type="datetimeFigureOut">
              <a:rPr lang="ru-RU" smtClean="0"/>
              <a:pPr/>
              <a:t>16.03.2018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AC87E-9E03-4948-BC56-6FED79DB77D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jpeg"/><Relationship Id="rId3" Type="http://schemas.openxmlformats.org/officeDocument/2006/relationships/image" Target="../media/image49.jpeg"/><Relationship Id="rId7" Type="http://schemas.openxmlformats.org/officeDocument/2006/relationships/image" Target="../media/image5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jpeg"/><Relationship Id="rId5" Type="http://schemas.openxmlformats.org/officeDocument/2006/relationships/image" Target="../media/image51.jpeg"/><Relationship Id="rId4" Type="http://schemas.openxmlformats.org/officeDocument/2006/relationships/image" Target="../media/image50.jpeg"/><Relationship Id="rId9" Type="http://schemas.openxmlformats.org/officeDocument/2006/relationships/image" Target="../media/image5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audio" Target="../media/audio1.wav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0" Type="http://schemas.openxmlformats.org/officeDocument/2006/relationships/image" Target="../media/image7.jpeg"/><Relationship Id="rId4" Type="http://schemas.openxmlformats.org/officeDocument/2006/relationships/image" Target="../media/image1.jpeg"/><Relationship Id="rId9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11" Type="http://schemas.openxmlformats.org/officeDocument/2006/relationships/image" Target="../media/image20.jpeg"/><Relationship Id="rId5" Type="http://schemas.openxmlformats.org/officeDocument/2006/relationships/image" Target="../media/image14.jpeg"/><Relationship Id="rId10" Type="http://schemas.openxmlformats.org/officeDocument/2006/relationships/image" Target="../media/image19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eg"/><Relationship Id="rId3" Type="http://schemas.openxmlformats.org/officeDocument/2006/relationships/image" Target="../media/image24.jpeg"/><Relationship Id="rId7" Type="http://schemas.openxmlformats.org/officeDocument/2006/relationships/image" Target="../media/image28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Relationship Id="rId9" Type="http://schemas.openxmlformats.org/officeDocument/2006/relationships/image" Target="../media/image30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jpeg"/><Relationship Id="rId13" Type="http://schemas.openxmlformats.org/officeDocument/2006/relationships/image" Target="../media/image42.jpeg"/><Relationship Id="rId3" Type="http://schemas.openxmlformats.org/officeDocument/2006/relationships/image" Target="../media/image32.jpeg"/><Relationship Id="rId7" Type="http://schemas.openxmlformats.org/officeDocument/2006/relationships/image" Target="../media/image36.jpeg"/><Relationship Id="rId12" Type="http://schemas.openxmlformats.org/officeDocument/2006/relationships/image" Target="../media/image41.jpeg"/><Relationship Id="rId2" Type="http://schemas.openxmlformats.org/officeDocument/2006/relationships/image" Target="../media/image31.jpeg"/><Relationship Id="rId16" Type="http://schemas.openxmlformats.org/officeDocument/2006/relationships/image" Target="../media/image4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jpeg"/><Relationship Id="rId11" Type="http://schemas.openxmlformats.org/officeDocument/2006/relationships/image" Target="../media/image40.jpeg"/><Relationship Id="rId5" Type="http://schemas.openxmlformats.org/officeDocument/2006/relationships/image" Target="../media/image34.jpeg"/><Relationship Id="rId15" Type="http://schemas.openxmlformats.org/officeDocument/2006/relationships/image" Target="../media/image44.jpeg"/><Relationship Id="rId10" Type="http://schemas.openxmlformats.org/officeDocument/2006/relationships/image" Target="../media/image39.jpeg"/><Relationship Id="rId4" Type="http://schemas.openxmlformats.org/officeDocument/2006/relationships/image" Target="../media/image33.jpeg"/><Relationship Id="rId9" Type="http://schemas.openxmlformats.org/officeDocument/2006/relationships/image" Target="../media/image38.jpeg"/><Relationship Id="rId14" Type="http://schemas.openxmlformats.org/officeDocument/2006/relationships/image" Target="../media/image4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image" Target="../media/image4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708920"/>
            <a:ext cx="7990656" cy="2304256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Дидактические игры «Занимательная математика»</a:t>
            </a:r>
            <a:br>
              <a:rPr lang="ru-RU" b="1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центре «Мудрая Сова» </a:t>
            </a:r>
            <a:br>
              <a:rPr lang="ru-RU" b="1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/>
              <a:t>ВЫБЕРИ ЛЮБУЮ ЦИФРУ. НАЗОВИ ДЕНЬ НЕДЕЛИ, КОТОРЫЙ ЕЙ СООТВЕТСТВУЕТ</a:t>
            </a:r>
            <a:br>
              <a:rPr lang="ru-RU" sz="1800" dirty="0"/>
            </a:br>
            <a:r>
              <a:rPr lang="ru-RU" sz="1800" dirty="0"/>
              <a:t>ЕСЛИ СЕГОДНЯ СРЕДА, КАКОЙ ДЕНЬ БУДЕТ ЗАВТРА?</a:t>
            </a:r>
            <a:br>
              <a:rPr lang="ru-RU" sz="1800" dirty="0"/>
            </a:br>
            <a:r>
              <a:rPr lang="ru-RU" sz="1800" dirty="0"/>
              <a:t>СЕГОДНЯ ЧЕТВЕРГ, ЗНАЧИТ ВЧЕРА БЫЛ…</a:t>
            </a:r>
            <a:br>
              <a:rPr lang="ru-RU" sz="1800" dirty="0"/>
            </a:br>
            <a:r>
              <a:rPr lang="ru-RU" sz="1800" dirty="0"/>
              <a:t>СЕГОДНЯ СУББОТА, А ПОЗАВЧЕРА БЫЛ…?</a:t>
            </a:r>
            <a:br>
              <a:rPr lang="ru-RU" sz="1800" dirty="0"/>
            </a:br>
            <a:endParaRPr lang="ru-RU" sz="1800" dirty="0"/>
          </a:p>
        </p:txBody>
      </p:sp>
      <p:pic>
        <p:nvPicPr>
          <p:cNvPr id="4" name="Содержимое 3" descr="http://im2-tub.yandex.net/i?id=209894988-10-24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1988840"/>
            <a:ext cx="864096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6-tub.yandex.net/i?id=118006477-05-24"/>
          <p:cNvPicPr/>
          <p:nvPr/>
        </p:nvPicPr>
        <p:blipFill>
          <a:blip r:embed="rId4" cstate="print"/>
          <a:srcRect l="6943" r="6621"/>
          <a:stretch>
            <a:fillRect/>
          </a:stretch>
        </p:blipFill>
        <p:spPr bwMode="auto">
          <a:xfrm>
            <a:off x="1691680" y="3068960"/>
            <a:ext cx="913995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7-tub.yandex.net/i?id=236465667-19-24"/>
          <p:cNvPicPr/>
          <p:nvPr/>
        </p:nvPicPr>
        <p:blipFill>
          <a:blip r:embed="rId5" cstate="print"/>
          <a:srcRect l="5977" r="3579"/>
          <a:stretch>
            <a:fillRect/>
          </a:stretch>
        </p:blipFill>
        <p:spPr bwMode="auto">
          <a:xfrm>
            <a:off x="2771800" y="2420888"/>
            <a:ext cx="956349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2-tub.yandex.net/i?id=119826123-16-24"/>
          <p:cNvPicPr/>
          <p:nvPr/>
        </p:nvPicPr>
        <p:blipFill>
          <a:blip r:embed="rId6" cstate="print"/>
          <a:srcRect l="8421" t="2211" r="3937"/>
          <a:stretch>
            <a:fillRect/>
          </a:stretch>
        </p:blipFill>
        <p:spPr bwMode="auto">
          <a:xfrm>
            <a:off x="5004048" y="2420888"/>
            <a:ext cx="901666" cy="120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7-tub.yandex.net/i?id=61448708-12-24"/>
          <p:cNvPicPr/>
          <p:nvPr/>
        </p:nvPicPr>
        <p:blipFill>
          <a:blip r:embed="rId7" cstate="print"/>
          <a:srcRect l="12598" r="15118"/>
          <a:stretch>
            <a:fillRect/>
          </a:stretch>
        </p:blipFill>
        <p:spPr bwMode="auto">
          <a:xfrm rot="10800000">
            <a:off x="6156176" y="3068960"/>
            <a:ext cx="83279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4-tub.yandex.net/i?id=109801703-08-24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3573016"/>
            <a:ext cx="792088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t1.gstatic.com/images?q=tbn:ANd9GcQJAljFtNppiGcHNl2SfKOkd8QHpfc9iPEnZT6h60GRSiA1HUfZGA"/>
          <p:cNvPicPr/>
          <p:nvPr/>
        </p:nvPicPr>
        <p:blipFill>
          <a:blip r:embed="rId9" cstate="print"/>
          <a:srcRect l="17180" r="11453"/>
          <a:stretch>
            <a:fillRect/>
          </a:stretch>
        </p:blipFill>
        <p:spPr bwMode="auto">
          <a:xfrm>
            <a:off x="755576" y="3645024"/>
            <a:ext cx="724384" cy="121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0"/>
            <a:ext cx="7560840" cy="1500187"/>
          </a:xfrm>
        </p:spPr>
        <p:txBody>
          <a:bodyPr>
            <a:normAutofit/>
          </a:bodyPr>
          <a:lstStyle/>
          <a:p>
            <a:r>
              <a:rPr lang="ru-RU" sz="1800" dirty="0"/>
              <a:t>НАЗОВИ ГЕОМЕТРИЧЕСКИЕ ФИГУРЫ</a:t>
            </a:r>
          </a:p>
          <a:p>
            <a:r>
              <a:rPr lang="ru-RU" sz="1800" dirty="0"/>
              <a:t>КАКИЕ ФИГУРЫ ОТНОСЯТСЯ К МНОГОУГОЛЬНИКАМ? СКОЛЬКО ЗДЕСЬ МНОГОУГОЛЬНИКОВ? </a:t>
            </a:r>
          </a:p>
          <a:p>
            <a:r>
              <a:rPr lang="ru-RU" sz="1800" dirty="0"/>
              <a:t>ЧЕМ ОТЛИЧАЮТСЯ КРУГ И ОВАЛ? ЧЕМ ОНИ ПОХОЖИ?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2204864"/>
            <a:ext cx="936104" cy="864096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5301208"/>
            <a:ext cx="1944216" cy="86409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100392" y="3356992"/>
            <a:ext cx="360040" cy="208823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843808" y="3501008"/>
            <a:ext cx="1224136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580112" y="3356992"/>
            <a:ext cx="1008112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6948264" y="2204864"/>
            <a:ext cx="1512168" cy="43204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4211960" y="2132856"/>
            <a:ext cx="1224136" cy="9361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6156176" y="5445224"/>
            <a:ext cx="2339752" cy="72008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Шестиугольник 11"/>
          <p:cNvSpPr/>
          <p:nvPr/>
        </p:nvSpPr>
        <p:spPr>
          <a:xfrm>
            <a:off x="4067944" y="4869160"/>
            <a:ext cx="1440160" cy="1296144"/>
          </a:xfrm>
          <a:prstGeom prst="hexag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899592" y="3284984"/>
            <a:ext cx="504056" cy="1800200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0"/>
            <a:ext cx="7772400" cy="1772816"/>
          </a:xfrm>
        </p:spPr>
        <p:txBody>
          <a:bodyPr>
            <a:normAutofit/>
          </a:bodyPr>
          <a:lstStyle/>
          <a:p>
            <a:r>
              <a:rPr lang="ru-RU" sz="1800" dirty="0"/>
              <a:t>КАКАЯ ФИГУРА РАСПОЛОЖЕНА В ЦЕНТРЕ?</a:t>
            </a:r>
          </a:p>
          <a:p>
            <a:r>
              <a:rPr lang="ru-RU" sz="1800" dirty="0"/>
              <a:t>ГДЕ НАХОДИТСЯ ТРЕУГОЛЬНИК?</a:t>
            </a:r>
          </a:p>
          <a:p>
            <a:r>
              <a:rPr lang="ru-RU" sz="1800" dirty="0"/>
              <a:t>В ЛЕВОМ ВЕРХНЕМ УГЛУ НАХОДИТСЯ …</a:t>
            </a:r>
          </a:p>
          <a:p>
            <a:r>
              <a:rPr lang="ru-RU" sz="1800" dirty="0"/>
              <a:t>ПЯТИУГОЛЬНИК РАСПОЛОЖЕН В …</a:t>
            </a:r>
          </a:p>
          <a:p>
            <a:r>
              <a:rPr lang="ru-RU" sz="1800" dirty="0"/>
              <a:t>КАКОЙ ПРЯМОУГОЛЬНИК НАХОДИТСЯ ВНИЗУ?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11960" y="3717032"/>
            <a:ext cx="1008112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2204864"/>
            <a:ext cx="1152128" cy="7200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995936" y="6021288"/>
            <a:ext cx="1728192" cy="14401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283968" y="2132856"/>
            <a:ext cx="864096" cy="86409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380312" y="5085184"/>
            <a:ext cx="648072" cy="115212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авильный пятиугольник 8"/>
          <p:cNvSpPr/>
          <p:nvPr/>
        </p:nvSpPr>
        <p:spPr>
          <a:xfrm>
            <a:off x="1115616" y="4941168"/>
            <a:ext cx="1368152" cy="1224136"/>
          </a:xfrm>
          <a:prstGeom prst="pentag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7092280" y="1988840"/>
            <a:ext cx="1224136" cy="1152128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772400" cy="648072"/>
          </a:xfrm>
        </p:spPr>
        <p:txBody>
          <a:bodyPr>
            <a:noAutofit/>
          </a:bodyPr>
          <a:lstStyle/>
          <a:p>
            <a:r>
              <a:rPr lang="ru-RU" sz="1800" dirty="0">
                <a:latin typeface="Calibri" pitchFamily="34" charset="0"/>
              </a:rPr>
              <a:t>Где кругов больше? СПРАВА ИЛИ СЛЕВА?</a:t>
            </a:r>
          </a:p>
        </p:txBody>
      </p:sp>
      <p:sp>
        <p:nvSpPr>
          <p:cNvPr id="4" name="Овал 3"/>
          <p:cNvSpPr/>
          <p:nvPr/>
        </p:nvSpPr>
        <p:spPr>
          <a:xfrm>
            <a:off x="899592" y="2060848"/>
            <a:ext cx="2592288" cy="25202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5724128" y="1556792"/>
            <a:ext cx="2592288" cy="25202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331640" y="2852936"/>
            <a:ext cx="1656184" cy="16561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5220072" y="4365104"/>
            <a:ext cx="1656184" cy="16561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691680" y="3501008"/>
            <a:ext cx="1008112" cy="10081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7236296" y="4221088"/>
            <a:ext cx="1008112" cy="10081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979712" y="4077072"/>
            <a:ext cx="432048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5364088" y="3861048"/>
            <a:ext cx="432048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4" y="1"/>
            <a:ext cx="7772400" cy="908720"/>
          </a:xfrm>
        </p:spPr>
        <p:txBody>
          <a:bodyPr/>
          <a:lstStyle/>
          <a:p>
            <a:r>
              <a:rPr lang="ru-RU" dirty="0"/>
              <a:t>ПОСЧИТАЙ, СКОЛЬКО ЗДЕСЬ ТРЕУГОЛЬНИКОВ?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55776" y="2060848"/>
            <a:ext cx="4176464" cy="2304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555776" y="2060848"/>
            <a:ext cx="4176464" cy="2304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 flipV="1">
            <a:off x="2555776" y="2060848"/>
            <a:ext cx="4176464" cy="2304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772400" cy="1362075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Calibri" pitchFamily="34" charset="0"/>
              </a:rPr>
              <a:t>Сколько здесь квадратов?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067944" y="2348880"/>
            <a:ext cx="1152128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067944" y="3861048"/>
            <a:ext cx="1152128" cy="11521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860032" y="3068960"/>
            <a:ext cx="1152128" cy="11521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275856" y="3068960"/>
            <a:ext cx="1152128" cy="11521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4" y="116633"/>
            <a:ext cx="7772400" cy="720080"/>
          </a:xfrm>
        </p:spPr>
        <p:txBody>
          <a:bodyPr/>
          <a:lstStyle/>
          <a:p>
            <a:r>
              <a:rPr lang="ru-RU" dirty="0"/>
              <a:t>Заполни таблицу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980728"/>
          <a:ext cx="7920882" cy="352838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21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056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567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56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56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56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619672" y="1124744"/>
            <a:ext cx="576064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915816" y="1124744"/>
            <a:ext cx="936104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4499992" y="1052736"/>
            <a:ext cx="576064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5868144" y="1124744"/>
            <a:ext cx="648072" cy="50405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7308304" y="1124744"/>
            <a:ext cx="86409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411760" y="6165304"/>
            <a:ext cx="576064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691680" y="6165304"/>
            <a:ext cx="576064" cy="50405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971600" y="6165304"/>
            <a:ext cx="576064" cy="5040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1520" y="6165304"/>
            <a:ext cx="576064" cy="50405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491880" y="4653136"/>
            <a:ext cx="936104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411760" y="4653136"/>
            <a:ext cx="936104" cy="50405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331640" y="4653136"/>
            <a:ext cx="936104" cy="5040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51520" y="4653136"/>
            <a:ext cx="936104" cy="50405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7164288" y="5157192"/>
            <a:ext cx="576064" cy="57606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6444208" y="5157192"/>
            <a:ext cx="576064" cy="57606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5724128" y="5157192"/>
            <a:ext cx="576064" cy="576064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5076056" y="5157192"/>
            <a:ext cx="576064" cy="57606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7164288" y="6165304"/>
            <a:ext cx="648072" cy="50405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6444208" y="6165304"/>
            <a:ext cx="648072" cy="50405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Равнобедренный треугольник 28"/>
          <p:cNvSpPr/>
          <p:nvPr/>
        </p:nvSpPr>
        <p:spPr>
          <a:xfrm>
            <a:off x="5724128" y="6165304"/>
            <a:ext cx="648072" cy="504056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" name="Равнобедренный треугольник 29"/>
          <p:cNvSpPr/>
          <p:nvPr/>
        </p:nvSpPr>
        <p:spPr>
          <a:xfrm>
            <a:off x="5004048" y="6165304"/>
            <a:ext cx="648072" cy="504056"/>
          </a:xfrm>
          <a:prstGeom prst="triangle">
            <a:avLst>
              <a:gd name="adj" fmla="val 500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3563888" y="5445224"/>
            <a:ext cx="864096" cy="43204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2411760" y="5445224"/>
            <a:ext cx="864096" cy="43204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1259632" y="5445224"/>
            <a:ext cx="864096" cy="43204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251520" y="5445224"/>
            <a:ext cx="864096" cy="43204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22222E-6 L 0.2875 -0.110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00" y="-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22222E-6 L 0.16928 -0.2152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00" y="-10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22222E-6 L 0.05122 -0.3097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0" y="-1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22222E-6 L -0.06684 -0.4148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00" y="-20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96296E-6 L 0.77969 -0.2203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00" y="-11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96296E-6 L 0.66944 -0.3254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00" y="-1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0.53559 -0.43055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00" y="-21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96296E-6 L 0.40955 -0.525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00" y="-26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85185E-6 L 0.14184 -0.3305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00" y="-16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07407E-6 L 0.06302 -0.43843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0" y="-21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85185E-6 L -0.0158 -0.54074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0" y="-27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85185E-6 L -0.09445 -0.6456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00" y="-32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48148E-6 L -0.05521 -0.18889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00" y="-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48148E-6 L -0.13386 -0.29398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00" y="-1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48148E-6 L -0.2125 -0.38842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00" y="-1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48148E-6 L -0.29132 -0.49352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00" y="-2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85185E-6 L 0.09844 -0.33056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00" y="-16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85185E-6 L 0.01962 -0.43565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0" y="-21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85185E-6 L -0.05104 -0.54074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0" y="-27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85185E-6 L -0.13784 -0.6456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00" y="-32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img-fotki.yandex.ru/get/4214/helka50.47/0_2ed3e_a8036cde_L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1556792"/>
            <a:ext cx="2884140" cy="3653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635896" y="4437112"/>
            <a:ext cx="2088232" cy="576064"/>
          </a:xfrm>
          <a:prstGeom prst="rect">
            <a:avLst/>
          </a:prstGeom>
          <a:solidFill>
            <a:srgbClr val="D0F69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3635896" y="4437112"/>
            <a:ext cx="2088232" cy="57606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Молодцы!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/>
          </a:bodyPr>
          <a:lstStyle/>
          <a:p>
            <a:pPr algn="l"/>
            <a:r>
              <a:rPr lang="ru-RU" sz="1800" dirty="0"/>
              <a:t>ПОСЧИТАЙ ЦИФРЫ В ПРЯМОМ ПОРЯДКЕ.</a:t>
            </a:r>
            <a:br>
              <a:rPr lang="ru-RU" sz="1800" dirty="0"/>
            </a:br>
            <a:r>
              <a:rPr lang="ru-RU" sz="1800" dirty="0"/>
              <a:t>ПОСЧИТАЙ В ОБРАТНОМ ПОРЯДКЕ.</a:t>
            </a:r>
            <a:br>
              <a:rPr lang="ru-RU" sz="1800" dirty="0"/>
            </a:br>
            <a:r>
              <a:rPr lang="ru-RU" sz="1800" dirty="0"/>
              <a:t>НАЧНИ СЧИТАТЬ С НАЗВАННОГО ЧИСЛА.</a:t>
            </a:r>
            <a:br>
              <a:rPr lang="ru-RU" sz="1800" dirty="0"/>
            </a:br>
            <a:r>
              <a:rPr lang="ru-RU" sz="1800" dirty="0"/>
              <a:t>НАЗОВИ СОСЕДЕЙ ЧИСЛА…</a:t>
            </a:r>
            <a:br>
              <a:rPr lang="ru-RU" sz="1800" dirty="0"/>
            </a:br>
            <a:br>
              <a:rPr lang="ru-RU" sz="1800" dirty="0"/>
            </a:br>
            <a:endParaRPr lang="ru-RU" sz="1800" dirty="0"/>
          </a:p>
        </p:txBody>
      </p:sp>
      <p:pic>
        <p:nvPicPr>
          <p:cNvPr id="4" name="Содержимое 3" descr="http://im5-tub.yandex.net/i?id=58309803-15-24"/>
          <p:cNvPicPr>
            <a:picLocks noGrp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060848"/>
            <a:ext cx="78809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8-tub.yandex.net/i?id=165602641-22-24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1" y="2060848"/>
            <a:ext cx="864096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2-tub.yandex.net/i?id=167280546-15-2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35697" y="2060848"/>
            <a:ext cx="79208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7-tub.yandex.net/i?id=168161708-17-24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627785" y="2060848"/>
            <a:ext cx="864096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2-tub.yandex.net/i?id=125341093-11-24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91881" y="2060848"/>
            <a:ext cx="864096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2-tub.yandex.net/i?id=215105081-14-24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355977" y="2060848"/>
            <a:ext cx="864096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im8-tub.yandex.net/i?id=190682052-09-24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220072" y="2060848"/>
            <a:ext cx="1008112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://im2-tub.yandex.net/i?id=192631511-20-24"/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228184" y="2060848"/>
            <a:ext cx="864096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http://im5-tub.yandex.net/i?id=167187494-11-24"/>
          <p:cNvPicPr/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92280" y="2060848"/>
            <a:ext cx="864096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ttp://im3-tub.yandex.net/i?id=97102268-18-24"/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943850" y="2060848"/>
            <a:ext cx="102063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Содержимое 3" descr="http://im5-tub.yandex.net/i?id=58309803-15-24"/>
          <p:cNvPicPr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72400" y="3933056"/>
            <a:ext cx="78809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http://im8-tub.yandex.net/i?id=165602641-22-24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8304" y="3933056"/>
            <a:ext cx="864096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http://im2-tub.yandex.net/i?id=167280546-15-2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16216" y="3933056"/>
            <a:ext cx="79208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http://im7-tub.yandex.net/i?id=168161708-17-24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52120" y="3933056"/>
            <a:ext cx="864096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http://im2-tub.yandex.net/i?id=125341093-11-24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88024" y="3933056"/>
            <a:ext cx="864096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http://im2-tub.yandex.net/i?id=215105081-14-24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923928" y="3933056"/>
            <a:ext cx="864096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http://im8-tub.yandex.net/i?id=190682052-09-24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987824" y="3933056"/>
            <a:ext cx="1008112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http://im2-tub.yandex.net/i?id=192631511-20-24"/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123728" y="3933056"/>
            <a:ext cx="864096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 descr="http://im5-tub.yandex.net/i?id=167187494-11-24"/>
          <p:cNvPicPr/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331640" y="3933056"/>
            <a:ext cx="864096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 descr="http://im3-tub.yandex.net/i?id=97102268-18-24"/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23528" y="3933056"/>
            <a:ext cx="1020638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251520" y="4077072"/>
            <a:ext cx="8892480" cy="19302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9512" y="3789040"/>
            <a:ext cx="8856984" cy="1944216"/>
          </a:xfrm>
          <a:prstGeom prst="rect">
            <a:avLst/>
          </a:prstGeom>
          <a:solidFill>
            <a:srgbClr val="00DE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5746E-6 L -0.87778 -0.272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900" y="-136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.00069 L -0.69306 -0.27204 " pathEditMode="relative" ptsTypes="AA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52464E-6 L -0.51979 -0.27296 " pathEditMode="relative" ptsTypes="AA">
                                      <p:cBhvr>
                                        <p:cTn id="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069 L -0.33854 -0.27204 " pathEditMode="relative" ptsTypes="AA">
                                      <p:cBhvr>
                                        <p:cTn id="1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0069 L -0.14965 -0.27204 " pathEditMode="relative" ptsTypes="AA">
                                      <p:cBhvr>
                                        <p:cTn id="1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046 L 0.24427 -0.2720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0" y="-136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.00069 L 0.44879 -0.27204 " pathEditMode="relative" ptsTypes="AA">
                                      <p:cBhvr>
                                        <p:cTn id="1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0069 L 0.63004 -0.2720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00" y="-1360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 0.00069 L 0.83402 -0.27204 " pathEditMode="relative" ptsTypes="AA">
                                      <p:cBhvr>
                                        <p:cTn id="2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5746E-6 L 0.04722 -0.27204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0" y="-1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96752"/>
          </a:xfrm>
        </p:spPr>
        <p:txBody>
          <a:bodyPr>
            <a:normAutofit/>
          </a:bodyPr>
          <a:lstStyle/>
          <a:p>
            <a:r>
              <a:rPr lang="ru-RU" sz="1800" dirty="0"/>
              <a:t>ПЕРЕСЧИТАЙ КАРТИНКИ. </a:t>
            </a:r>
            <a:br>
              <a:rPr lang="ru-RU" sz="1800" dirty="0"/>
            </a:br>
            <a:r>
              <a:rPr lang="ru-RU" sz="1800" dirty="0"/>
              <a:t>КАКИМ ПО СЧЕТУ СТОИТ ВЕРТОЛЕТ? АВТОБУС? ГРУЗОВИК?</a:t>
            </a:r>
            <a:br>
              <a:rPr lang="ru-RU" sz="1800" dirty="0"/>
            </a:br>
            <a:r>
              <a:rPr lang="ru-RU" sz="1800" dirty="0"/>
              <a:t>НА КАКОМ МЕСТЕ СТОИТ ВЕЛОСИПЕД? ПАРОХОД? ВОЗДУШНЫЙ ШАР?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589240"/>
            <a:ext cx="1325562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653136"/>
            <a:ext cx="1173162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3717032"/>
            <a:ext cx="1120775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23728" y="3068960"/>
            <a:ext cx="1243364" cy="731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47864" y="2420888"/>
            <a:ext cx="1096963" cy="81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27984" y="2420888"/>
            <a:ext cx="113506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80112" y="2996952"/>
            <a:ext cx="11049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9" cstate="print"/>
          <a:srcRect t="13760"/>
          <a:stretch>
            <a:fillRect/>
          </a:stretch>
        </p:blipFill>
        <p:spPr bwMode="auto">
          <a:xfrm>
            <a:off x="6732588" y="3717032"/>
            <a:ext cx="1249362" cy="783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0" cstate="print"/>
          <a:srcRect t="13760" r="11430"/>
          <a:stretch>
            <a:fillRect/>
          </a:stretch>
        </p:blipFill>
        <p:spPr bwMode="auto">
          <a:xfrm>
            <a:off x="7308304" y="4581128"/>
            <a:ext cx="1079698" cy="872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11" cstate="print"/>
          <a:srcRect t="13760"/>
          <a:stretch>
            <a:fillRect/>
          </a:stretch>
        </p:blipFill>
        <p:spPr bwMode="auto">
          <a:xfrm>
            <a:off x="7668344" y="5517232"/>
            <a:ext cx="1262421" cy="784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611560" y="11967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683568" y="1052736"/>
            <a:ext cx="8229600" cy="11967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1  2  3  4  5  6  7  8  9  10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1800" dirty="0"/>
              <a:t>ЧТО БУДЕТ, ЕСЛИ К ПЯТИ ПРИБАВИТЬ ОДИН?</a:t>
            </a:r>
            <a:br>
              <a:rPr lang="ru-RU" sz="1800" dirty="0"/>
            </a:br>
            <a:r>
              <a:rPr lang="ru-RU" sz="1800" dirty="0"/>
              <a:t>ЕСЛИ ОТ СЕМИ ОТНЯТЬ ОДИН?</a:t>
            </a:r>
            <a:br>
              <a:rPr lang="ru-RU" sz="1800" dirty="0"/>
            </a:br>
            <a:r>
              <a:rPr lang="ru-RU" sz="1800" dirty="0"/>
              <a:t>КАК ПОЛУЧИТЬ ЧИСЛО ВОСЕМЬ, ЕСЛИ ЕСТЬ ЧИСЛО ДЕВЯТЬ?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79512" y="1556792"/>
            <a:ext cx="8686800" cy="15407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6500" dirty="0">
                <a:latin typeface="Times New Roman" pitchFamily="18" charset="0"/>
              </a:rPr>
              <a:t>1  2  3  4  5  6  7  8  9  10</a:t>
            </a:r>
          </a:p>
        </p:txBody>
      </p:sp>
      <p:pic>
        <p:nvPicPr>
          <p:cNvPr id="8" name="Рисунок 7" descr="C:\Users\viki\AppData\Local\Microsoft\Windows\Temporary Internet Files\Content.IE5\6NZXK4SD\MCj04382370000[1].wm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36912"/>
            <a:ext cx="1071570" cy="1391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viki\AppData\Local\Microsoft\Windows\Temporary Internet Files\Content.IE5\6NZXK4SD\MCj04382310000[1].wm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5013176"/>
            <a:ext cx="1000132" cy="124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viki\AppData\Local\Microsoft\Windows\Temporary Internet Files\Content.IE5\6NZXK4SD\MCj04382310000[1].wm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5013176"/>
            <a:ext cx="1000132" cy="124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viki\AppData\Local\Microsoft\Windows\Temporary Internet Files\Content.IE5\6NZXK4SD\MCj04382310000[1].wm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5013176"/>
            <a:ext cx="1000132" cy="124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C:\Users\viki\AppData\Local\Microsoft\Windows\Temporary Internet Files\Content.IE5\6NZXK4SD\MCj04382310000[1].wm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5013176"/>
            <a:ext cx="1000132" cy="124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C:\Users\viki\AppData\Local\Microsoft\Windows\Temporary Internet Files\Content.IE5\6NZXK4SD\MCj04382310000[1].wm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5013176"/>
            <a:ext cx="1000132" cy="124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C:\Users\viki\AppData\Local\Microsoft\Windows\Temporary Internet Files\Content.IE5\6NZXK4SD\MCj04382370000[1].wm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3068960"/>
            <a:ext cx="1071570" cy="1391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C:\Users\viki\AppData\Local\Microsoft\Windows\Temporary Internet Files\Content.IE5\6NZXK4SD\MCj04382370000[1].wm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2708920"/>
            <a:ext cx="1071570" cy="1391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C:\Users\viki\AppData\Local\Microsoft\Windows\Temporary Internet Files\Content.IE5\6NZXK4SD\MCj04382370000[1].wm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708920"/>
            <a:ext cx="1071570" cy="1391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C:\Users\viki\AppData\Local\Microsoft\Windows\Temporary Internet Files\Content.IE5\6NZXK4SD\MCj04382370000[1].wm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2996952"/>
            <a:ext cx="1071570" cy="1391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C:\Users\viki\AppData\Local\Microsoft\Windows\Temporary Internet Files\Content.IE5\6NZXK4SD\MCj04382310000[1].wm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3140968"/>
            <a:ext cx="1000132" cy="124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C:\Users\viki\AppData\Local\Microsoft\Windows\Temporary Internet Files\Content.IE5\6NZXK4SD\MCj04382310000[1].wm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5013176"/>
            <a:ext cx="1000132" cy="124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C:\Users\viki\AppData\Local\Microsoft\Windows\Temporary Internet Files\Content.IE5\6NZXK4SD\MCj04382310000[1].wm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5013176"/>
            <a:ext cx="1000132" cy="124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1800" dirty="0"/>
              <a:t>СОСТАВЬ И РЕШИ ЗАДАЧУ</a:t>
            </a:r>
          </a:p>
        </p:txBody>
      </p:sp>
      <p:pic>
        <p:nvPicPr>
          <p:cNvPr id="8" name="Содержимое 7" descr="http://t0.gstatic.com/images?q=tbn:ANd9GcRj7JGWE-kYVo2L4uFPw9u1ccQatmxhwIGtvNuSW0xhZHHEbunm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772816"/>
            <a:ext cx="957833" cy="1432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2-tub.yandex.net/i?id=206667283-17-2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772816"/>
            <a:ext cx="9144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im8-tub.yandex.net/i?id=370397567-16-2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4509120"/>
            <a:ext cx="10858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://im6-tub.yandex.net/i?id=232622623-19-24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7704" y="1772816"/>
            <a:ext cx="95250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http://im7-tub.yandex.net/i?id=273636678-02-24"/>
          <p:cNvPicPr/>
          <p:nvPr/>
        </p:nvPicPr>
        <p:blipFill>
          <a:blip r:embed="rId6" cstate="print"/>
          <a:srcRect l="164" r="1837"/>
          <a:stretch>
            <a:fillRect/>
          </a:stretch>
        </p:blipFill>
        <p:spPr bwMode="auto">
          <a:xfrm>
            <a:off x="2557789" y="4509120"/>
            <a:ext cx="1199589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ttp://im2-tub.yandex.net/i?id=87865246-17-24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75656" y="4509120"/>
            <a:ext cx="1080120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люс 14"/>
          <p:cNvSpPr/>
          <p:nvPr/>
        </p:nvSpPr>
        <p:spPr>
          <a:xfrm>
            <a:off x="2843808" y="2132856"/>
            <a:ext cx="792088" cy="792088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5" descr="http://t0.gstatic.com/images?q=tbn:ANd9GcRTMg4J_Q2ozIeHdInmzDlNk-LQAw4JEmswW5g3s0SRbYLP8v5uwQ"/>
          <p:cNvPicPr/>
          <p:nvPr/>
        </p:nvPicPr>
        <p:blipFill>
          <a:blip r:embed="rId8" cstate="print"/>
          <a:srcRect t="11811"/>
          <a:stretch>
            <a:fillRect/>
          </a:stretch>
        </p:blipFill>
        <p:spPr bwMode="auto">
          <a:xfrm>
            <a:off x="3635896" y="1772816"/>
            <a:ext cx="1029072" cy="146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Равно 16"/>
          <p:cNvSpPr/>
          <p:nvPr/>
        </p:nvSpPr>
        <p:spPr>
          <a:xfrm>
            <a:off x="4644008" y="2204864"/>
            <a:ext cx="648072" cy="648072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8" name="Рисунок 17" descr="http://im2-tub.yandex.net/i?id=206667283-17-2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1772816"/>
            <a:ext cx="9144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Содержимое 7" descr="http://t0.gstatic.com/images?q=tbn:ANd9GcRj7JGWE-kYVo2L4uFPw9u1ccQatmxhwIGtvNuSW0xhZHHEbunm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1772816"/>
            <a:ext cx="957833" cy="1432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http://im6-tub.yandex.net/i?id=232622623-19-24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0272" y="1772816"/>
            <a:ext cx="95250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http://t0.gstatic.com/images?q=tbn:ANd9GcRTMg4J_Q2ozIeHdInmzDlNk-LQAw4JEmswW5g3s0SRbYLP8v5uwQ"/>
          <p:cNvPicPr/>
          <p:nvPr/>
        </p:nvPicPr>
        <p:blipFill>
          <a:blip r:embed="rId8" cstate="print"/>
          <a:srcRect t="11811"/>
          <a:stretch>
            <a:fillRect/>
          </a:stretch>
        </p:blipFill>
        <p:spPr bwMode="auto">
          <a:xfrm>
            <a:off x="7956376" y="1772816"/>
            <a:ext cx="1029072" cy="146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http://im5-tub.yandex.net/i?id=83242744-11-24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44008" y="4581128"/>
            <a:ext cx="8382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Минус 23"/>
          <p:cNvSpPr/>
          <p:nvPr/>
        </p:nvSpPr>
        <p:spPr>
          <a:xfrm>
            <a:off x="3779912" y="4797152"/>
            <a:ext cx="864096" cy="72008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 24"/>
          <p:cNvSpPr/>
          <p:nvPr/>
        </p:nvSpPr>
        <p:spPr>
          <a:xfrm>
            <a:off x="5436096" y="4797152"/>
            <a:ext cx="914400" cy="72008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СОСТАВЬ РЕШИ ЗАДАЧУ НА СЛОЖЕНИЕ</a:t>
            </a:r>
            <a:br>
              <a:rPr lang="ru-RU" sz="1800" dirty="0"/>
            </a:br>
            <a:r>
              <a:rPr lang="ru-RU" sz="1800" dirty="0"/>
              <a:t>3+4=…</a:t>
            </a:r>
            <a:br>
              <a:rPr lang="ru-RU" sz="1800" dirty="0"/>
            </a:br>
            <a:r>
              <a:rPr lang="ru-RU" sz="1800" dirty="0"/>
              <a:t>5+3=…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72816"/>
            <a:ext cx="1387475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772816"/>
            <a:ext cx="1296144" cy="10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3" y="1772816"/>
            <a:ext cx="1296144" cy="1004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8538" y="3068638"/>
            <a:ext cx="1387475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35896" y="3068960"/>
            <a:ext cx="133350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32040" y="3068960"/>
            <a:ext cx="1363662" cy="936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300788" y="3068638"/>
            <a:ext cx="1257300" cy="936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8313" y="3429000"/>
            <a:ext cx="1066800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547664" y="3429000"/>
            <a:ext cx="777875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339975" y="3429000"/>
            <a:ext cx="968375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276600" y="3500438"/>
            <a:ext cx="1066800" cy="1368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356100" y="3500438"/>
            <a:ext cx="1082675" cy="1368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148064" y="5157192"/>
            <a:ext cx="1387475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211638" y="5157788"/>
            <a:ext cx="974725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6" cstate="print"/>
          <a:srcRect t="16635"/>
          <a:stretch>
            <a:fillRect/>
          </a:stretch>
        </p:blipFill>
        <p:spPr bwMode="auto">
          <a:xfrm>
            <a:off x="6516216" y="5157192"/>
            <a:ext cx="1498666" cy="1200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СОСТАВЬ И РЕШИ ЗАДАЧУ НА ВЫЧИТАНИЕ</a:t>
            </a:r>
            <a:br>
              <a:rPr lang="ru-RU" sz="1800" dirty="0"/>
            </a:br>
            <a:r>
              <a:rPr lang="ru-RU" sz="1800" dirty="0"/>
              <a:t>6-2= …</a:t>
            </a:r>
            <a:br>
              <a:rPr lang="ru-RU" sz="1800" dirty="0"/>
            </a:br>
            <a:endParaRPr lang="ru-RU" sz="1800" dirty="0"/>
          </a:p>
        </p:txBody>
      </p:sp>
      <p:pic>
        <p:nvPicPr>
          <p:cNvPr id="4" name="Содержимое 3" descr="http://funforkids.ru/pictures/kids/kids99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492896"/>
            <a:ext cx="1800200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Содержимое 3" descr="http://funforkids.ru/pictures/kids/kids99.gif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2492896"/>
            <a:ext cx="1656184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3" descr="http://funforkids.ru/pictures/kids/kids99.gif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492896"/>
            <a:ext cx="1656184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СОСТАВЬ И РЕШИ ЗАДАЧУ НА ВЫЧИТАНИЕ</a:t>
            </a:r>
            <a:br>
              <a:rPr lang="ru-RU" sz="1800" dirty="0"/>
            </a:br>
            <a:r>
              <a:rPr lang="ru-RU" sz="1800" dirty="0"/>
              <a:t>6-2= …</a:t>
            </a:r>
            <a:br>
              <a:rPr lang="ru-RU" sz="1800" dirty="0"/>
            </a:br>
            <a:endParaRPr lang="ru-RU" sz="1800" dirty="0"/>
          </a:p>
        </p:txBody>
      </p:sp>
      <p:pic>
        <p:nvPicPr>
          <p:cNvPr id="5" name="Содержимое 3" descr="http://funforkids.ru/pictures/kids/kids99.gif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2492896"/>
            <a:ext cx="1656184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3" descr="http://funforkids.ru/pictures/kids/kids99.gif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492896"/>
            <a:ext cx="1656184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хозяин\Desktop\595204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88640"/>
            <a:ext cx="7128792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380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СОСТАВЬ И РЕШИ ЗАДАЧУ НА ВЫЧИТАНИЕ</a:t>
            </a:r>
            <a:br>
              <a:rPr lang="ru-RU" sz="1800" dirty="0"/>
            </a:br>
            <a:br>
              <a:rPr lang="ru-RU" sz="1800" dirty="0"/>
            </a:br>
            <a:r>
              <a:rPr lang="ru-RU" sz="1800" dirty="0"/>
              <a:t>7-3= …</a:t>
            </a:r>
          </a:p>
        </p:txBody>
      </p:sp>
      <p:pic>
        <p:nvPicPr>
          <p:cNvPr id="13" name="Рисунок 12" descr="http://allforchildren.ru/pictures/icons/icon34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3212976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http://allforchildren.ru/pictures/icons/icon34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98884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http://allforchildren.ru/pictures/icons/icon34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3212976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http://allforchildren.ru/pictures/icons/icon34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98884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http://allforchildren.ru/pictures/icons/icon34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3212976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http://allforchildren.ru/pictures/icons/icon34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8884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http://allforchildren.ru/pictures/icons/icon34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98884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3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3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3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3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153</Words>
  <Application>Microsoft Office PowerPoint</Application>
  <PresentationFormat>Экран (4:3)</PresentationFormat>
  <Paragraphs>27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Тема Office</vt:lpstr>
      <vt:lpstr>Дидактические игры «Занимательная математика»  в центре «Мудрая Сова»   </vt:lpstr>
      <vt:lpstr>ПОСЧИТАЙ ЦИФРЫ В ПРЯМОМ ПОРЯДКЕ. ПОСЧИТАЙ В ОБРАТНОМ ПОРЯДКЕ. НАЧНИ СЧИТАТЬ С НАЗВАННОГО ЧИСЛА. НАЗОВИ СОСЕДЕЙ ЧИСЛА…  </vt:lpstr>
      <vt:lpstr>ПЕРЕСЧИТАЙ КАРТИНКИ.  КАКИМ ПО СЧЕТУ СТОИТ ВЕРТОЛЕТ? АВТОБУС? ГРУЗОВИК? НА КАКОМ МЕСТЕ СТОИТ ВЕЛОСИПЕД? ПАРОХОД? ВОЗДУШНЫЙ ШАР?</vt:lpstr>
      <vt:lpstr>ЧТО БУДЕТ, ЕСЛИ К ПЯТИ ПРИБАВИТЬ ОДИН? ЕСЛИ ОТ СЕМИ ОТНЯТЬ ОДИН? КАК ПОЛУЧИТЬ ЧИСЛО ВОСЕМЬ, ЕСЛИ ЕСТЬ ЧИСЛО ДЕВЯТЬ?</vt:lpstr>
      <vt:lpstr>СОСТАВЬ И РЕШИ ЗАДАЧУ</vt:lpstr>
      <vt:lpstr>СОСТАВЬ РЕШИ ЗАДАЧУ НА СЛОЖЕНИЕ 3+4=… 5+3=…</vt:lpstr>
      <vt:lpstr>СОСТАВЬ И РЕШИ ЗАДАЧУ НА ВЫЧИТАНИЕ 6-2= … </vt:lpstr>
      <vt:lpstr>СОСТАВЬ И РЕШИ ЗАДАЧУ НА ВЫЧИТАНИЕ 6-2= … </vt:lpstr>
      <vt:lpstr>СОСТАВЬ И РЕШИ ЗАДАЧУ НА ВЫЧИТАНИЕ  7-3= …</vt:lpstr>
      <vt:lpstr>ВЫБЕРИ ЛЮБУЮ ЦИФРУ. НАЗОВИ ДЕНЬ НЕДЕЛИ, КОТОРЫЙ ЕЙ СООТВЕТСТВУЕТ ЕСЛИ СЕГОДНЯ СРЕДА, КАКОЙ ДЕНЬ БУДЕТ ЗАВТРА? СЕГОДНЯ ЧЕТВЕРГ, ЗНАЧИТ ВЧЕРА БЫЛ… СЕГОДНЯ СУББОТА, А ПОЗАВЧЕРА БЫЛ…? </vt:lpstr>
      <vt:lpstr>Презентация PowerPoint</vt:lpstr>
      <vt:lpstr>Презентация PowerPoint</vt:lpstr>
      <vt:lpstr>Где кругов больше? СПРАВА ИЛИ СЛЕВА?</vt:lpstr>
      <vt:lpstr>Презентация PowerPoint</vt:lpstr>
      <vt:lpstr>Сколько здесь квадратов?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Математика в подготовительной группе</dc:title>
  <dc:creator>Детский сад</dc:creator>
  <cp:lastModifiedBy>31</cp:lastModifiedBy>
  <cp:revision>15</cp:revision>
  <dcterms:created xsi:type="dcterms:W3CDTF">2011-04-09T18:28:24Z</dcterms:created>
  <dcterms:modified xsi:type="dcterms:W3CDTF">2018-03-15T19:32:14Z</dcterms:modified>
</cp:coreProperties>
</file>