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89" r:id="rId5"/>
    <p:sldId id="291" r:id="rId6"/>
    <p:sldId id="292" r:id="rId7"/>
    <p:sldId id="259" r:id="rId8"/>
    <p:sldId id="260" r:id="rId9"/>
    <p:sldId id="261" r:id="rId10"/>
    <p:sldId id="263" r:id="rId11"/>
    <p:sldId id="264" r:id="rId12"/>
    <p:sldId id="265" r:id="rId13"/>
    <p:sldId id="267" r:id="rId14"/>
    <p:sldId id="268" r:id="rId15"/>
    <p:sldId id="281" r:id="rId16"/>
    <p:sldId id="270" r:id="rId17"/>
    <p:sldId id="271" r:id="rId18"/>
    <p:sldId id="274" r:id="rId19"/>
    <p:sldId id="282" r:id="rId20"/>
    <p:sldId id="283" r:id="rId21"/>
    <p:sldId id="285" r:id="rId22"/>
    <p:sldId id="286" r:id="rId23"/>
  </p:sldIdLst>
  <p:sldSz cx="9144000" cy="6858000" type="screen4x3"/>
  <p:notesSz cx="6858000" cy="9144000"/>
  <p:custDataLst>
    <p:tags r:id="rId2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E729"/>
    <a:srgbClr val="FFD525"/>
    <a:srgbClr val="33910D"/>
    <a:srgbClr val="FFFFFF"/>
    <a:srgbClr val="FFD10D"/>
    <a:srgbClr val="FFFF99"/>
    <a:srgbClr val="FFFF66"/>
    <a:srgbClr val="BCFF79"/>
    <a:srgbClr val="A9FF5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4708" autoAdjust="0"/>
  </p:normalViewPr>
  <p:slideViewPr>
    <p:cSldViewPr>
      <p:cViewPr varScale="1">
        <p:scale>
          <a:sx n="78" d="100"/>
          <a:sy n="78" d="100"/>
        </p:scale>
        <p:origin x="-11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82EF13-143B-459E-8484-E3EA4AA5AD64}"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E151D-3CCF-4F5E-A975-7DEB389D8487}" type="slidenum">
              <a:rPr lang="ru-RU" smtClean="0"/>
              <a:pPr/>
              <a:t>‹#›</a:t>
            </a:fld>
            <a:endParaRPr lang="ru-RU"/>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2EF13-143B-459E-8484-E3EA4AA5AD64}" type="datetimeFigureOut">
              <a:rPr lang="ru-RU" smtClean="0"/>
              <a:pPr/>
              <a:t>14.02.2018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E151D-3CCF-4F5E-A975-7DEB389D84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0"/>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923928" y="1142984"/>
            <a:ext cx="4680520" cy="1938992"/>
          </a:xfrm>
          <a:prstGeom prst="rect">
            <a:avLst/>
          </a:prstGeom>
          <a:noFill/>
        </p:spPr>
        <p:txBody>
          <a:bodyPr wrap="square" rtlCol="0">
            <a:sp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Отчёт за  летний оздоровительный период </a:t>
            </a:r>
            <a:r>
              <a:rPr lang="ru-RU" sz="3200" b="1" dirty="0" smtClean="0">
                <a:solidFill>
                  <a:srgbClr val="FF0000"/>
                </a:solidFill>
                <a:latin typeface="Times New Roman" panose="02020603050405020304" pitchFamily="18" charset="0"/>
                <a:cs typeface="Times New Roman" panose="02020603050405020304" pitchFamily="18" charset="0"/>
              </a:rPr>
              <a:t>МБДОУ </a:t>
            </a:r>
            <a:r>
              <a:rPr lang="ru-RU" sz="4000" b="1" dirty="0" smtClean="0">
                <a:solidFill>
                  <a:srgbClr val="FF0000"/>
                </a:solidFill>
                <a:latin typeface="Times New Roman" panose="02020603050405020304" pitchFamily="18" charset="0"/>
                <a:cs typeface="Times New Roman" panose="02020603050405020304" pitchFamily="18" charset="0"/>
              </a:rPr>
              <a:t>№ 72</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28596" y="5143512"/>
            <a:ext cx="4323748" cy="954107"/>
          </a:xfrm>
          <a:prstGeom prst="rect">
            <a:avLst/>
          </a:prstGeom>
          <a:noFill/>
        </p:spPr>
        <p:txBody>
          <a:bodyPr wrap="none" rtlCol="0">
            <a:spAutoFit/>
          </a:bodyPr>
          <a:lstStyle/>
          <a:p>
            <a:r>
              <a:rPr lang="ru-RU" sz="2800" b="1" dirty="0" smtClean="0">
                <a:solidFill>
                  <a:srgbClr val="33910D"/>
                </a:solidFill>
              </a:rPr>
              <a:t>Подготовила:</a:t>
            </a:r>
          </a:p>
          <a:p>
            <a:r>
              <a:rPr lang="ru-RU" sz="2800" b="1" dirty="0" smtClean="0">
                <a:solidFill>
                  <a:srgbClr val="33910D"/>
                </a:solidFill>
              </a:rPr>
              <a:t>воспитатель Тарасова </a:t>
            </a:r>
            <a:r>
              <a:rPr lang="ru-RU" sz="2800" b="1" dirty="0" smtClean="0">
                <a:solidFill>
                  <a:srgbClr val="33910D"/>
                </a:solidFill>
                <a:latin typeface="Times New Roman" panose="02020603050405020304" pitchFamily="18" charset="0"/>
                <a:cs typeface="Times New Roman" panose="02020603050405020304" pitchFamily="18" charset="0"/>
              </a:rPr>
              <a:t>Е.В</a:t>
            </a:r>
            <a:r>
              <a:rPr lang="ru-RU" sz="2800" b="1" dirty="0" smtClean="0">
                <a:solidFill>
                  <a:srgbClr val="33910D"/>
                </a:solidFill>
              </a:rPr>
              <a:t>.</a:t>
            </a:r>
            <a:endParaRPr lang="ru-RU" sz="2800" b="1" dirty="0">
              <a:solidFill>
                <a:srgbClr val="33910D"/>
              </a:solidFill>
            </a:endParaRPr>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9644"/>
            <a:ext cx="9144000" cy="4725144"/>
          </a:xfrm>
        </p:spPr>
      </p:pic>
      <p:sp>
        <p:nvSpPr>
          <p:cNvPr id="6" name="Прямоугольник 5"/>
          <p:cNvSpPr/>
          <p:nvPr/>
        </p:nvSpPr>
        <p:spPr>
          <a:xfrm>
            <a:off x="957180" y="4365104"/>
            <a:ext cx="4572000" cy="1200329"/>
          </a:xfrm>
          <a:prstGeom prst="rect">
            <a:avLst/>
          </a:prstGeom>
        </p:spPr>
        <p:txBody>
          <a:bodyPr>
            <a:spAutoFit/>
          </a:bodyPr>
          <a:lstStyle/>
          <a:p>
            <a:r>
              <a:rPr lang="ru-RU" b="1" dirty="0" smtClean="0">
                <a:solidFill>
                  <a:srgbClr val="C00000"/>
                </a:solidFill>
              </a:rPr>
              <a:t>Почему стоишь, машина? </a:t>
            </a:r>
          </a:p>
          <a:p>
            <a:r>
              <a:rPr lang="ru-RU" b="1" dirty="0" err="1" smtClean="0">
                <a:solidFill>
                  <a:srgbClr val="C00000"/>
                </a:solidFill>
              </a:rPr>
              <a:t>Би-би-би-и-и</a:t>
            </a:r>
            <a:r>
              <a:rPr lang="ru-RU" b="1" dirty="0" smtClean="0">
                <a:solidFill>
                  <a:srgbClr val="C00000"/>
                </a:solidFill>
              </a:rPr>
              <a:t>! Спустилась шина!</a:t>
            </a:r>
          </a:p>
          <a:p>
            <a:r>
              <a:rPr lang="ru-RU" b="1" dirty="0" smtClean="0">
                <a:solidFill>
                  <a:srgbClr val="C00000"/>
                </a:solidFill>
              </a:rPr>
              <a:t>Умоляю, выручайте!</a:t>
            </a:r>
          </a:p>
          <a:p>
            <a:r>
              <a:rPr lang="ru-RU" b="1" dirty="0" smtClean="0">
                <a:solidFill>
                  <a:srgbClr val="C00000"/>
                </a:solidFill>
              </a:rPr>
              <a:t>Поскорее накачайте!</a:t>
            </a:r>
            <a:endParaRPr lang="ru-RU" b="1" dirty="0">
              <a:solidFill>
                <a:srgbClr val="C00000"/>
              </a:solidFill>
            </a:endParaRPr>
          </a:p>
        </p:txBody>
      </p:sp>
      <p:pic>
        <p:nvPicPr>
          <p:cNvPr id="4098" name="Picture 2" descr="C:\Users\хозяин\Pictures\2016-08-20 фото детсад\фото детсад 1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4998720" cy="3456384"/>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099" name="Picture 3" descr="C:\Users\хозяин\Pictures\2016-08-20 фото детсад\фото детсад 1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450" y="2348880"/>
            <a:ext cx="4693920" cy="3520440"/>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sp>
        <p:nvSpPr>
          <p:cNvPr id="8" name="Прямоугольник 7"/>
          <p:cNvSpPr/>
          <p:nvPr/>
        </p:nvSpPr>
        <p:spPr>
          <a:xfrm>
            <a:off x="6372200" y="476672"/>
            <a:ext cx="2592288" cy="1754326"/>
          </a:xfrm>
          <a:prstGeom prst="rect">
            <a:avLst/>
          </a:prstGeom>
        </p:spPr>
        <p:txBody>
          <a:bodyPr wrap="square">
            <a:spAutoFit/>
          </a:bodyPr>
          <a:lstStyle/>
          <a:p>
            <a:r>
              <a:rPr lang="ru-RU" b="1" dirty="0" smtClean="0">
                <a:solidFill>
                  <a:srgbClr val="C00000"/>
                </a:solidFill>
              </a:rPr>
              <a:t>Скачет </a:t>
            </a:r>
            <a:r>
              <a:rPr lang="ru-RU" b="1" i="1" dirty="0" smtClean="0">
                <a:solidFill>
                  <a:srgbClr val="C00000"/>
                </a:solidFill>
              </a:rPr>
              <a:t>мячик </a:t>
            </a:r>
            <a:r>
              <a:rPr lang="ru-RU" b="1" dirty="0" smtClean="0">
                <a:solidFill>
                  <a:srgbClr val="C00000"/>
                </a:solidFill>
              </a:rPr>
              <a:t>прыг да скок,</a:t>
            </a:r>
            <a:br>
              <a:rPr lang="ru-RU" b="1" dirty="0" smtClean="0">
                <a:solidFill>
                  <a:srgbClr val="C00000"/>
                </a:solidFill>
              </a:rPr>
            </a:br>
            <a:r>
              <a:rPr lang="ru-RU" b="1" dirty="0" smtClean="0">
                <a:solidFill>
                  <a:srgbClr val="C00000"/>
                </a:solidFill>
              </a:rPr>
              <a:t>Скачет мячик на порог.</a:t>
            </a:r>
            <a:br>
              <a:rPr lang="ru-RU" b="1" dirty="0" smtClean="0">
                <a:solidFill>
                  <a:srgbClr val="C00000"/>
                </a:solidFill>
              </a:rPr>
            </a:br>
            <a:r>
              <a:rPr lang="ru-RU" b="1" dirty="0" smtClean="0">
                <a:solidFill>
                  <a:srgbClr val="C00000"/>
                </a:solidFill>
              </a:rPr>
              <a:t>Скачет десять раз подряд</a:t>
            </a:r>
            <a:br>
              <a:rPr lang="ru-RU" b="1" dirty="0" smtClean="0">
                <a:solidFill>
                  <a:srgbClr val="C00000"/>
                </a:solidFill>
              </a:rPr>
            </a:br>
            <a:r>
              <a:rPr lang="ru-RU" b="1" dirty="0" smtClean="0">
                <a:solidFill>
                  <a:srgbClr val="C00000"/>
                </a:solidFill>
              </a:rPr>
              <a:t>От ладошки и назад. </a:t>
            </a:r>
            <a:endParaRPr lang="ru-RU" b="1" dirty="0">
              <a:solidFill>
                <a:srgbClr val="C00000"/>
              </a:solidFill>
            </a:endParaRPr>
          </a:p>
        </p:txBody>
      </p:sp>
      <p:pic>
        <p:nvPicPr>
          <p:cNvPr id="2050" name="Picture 2" descr="C:\Users\хозяин\Desktop\SAM_17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5754624" cy="4315968"/>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pic>
        <p:nvPicPr>
          <p:cNvPr id="6" name="Рисунок 5" descr="DSC00779.JPG"/>
          <p:cNvPicPr>
            <a:picLocks noChangeAspect="1"/>
          </p:cNvPicPr>
          <p:nvPr/>
        </p:nvPicPr>
        <p:blipFill>
          <a:blip r:embed="rId3" cstate="print"/>
          <a:stretch>
            <a:fillRect/>
          </a:stretch>
        </p:blipFill>
        <p:spPr>
          <a:xfrm>
            <a:off x="1071538" y="2285992"/>
            <a:ext cx="3429024" cy="2571768"/>
          </a:xfrm>
          <a:prstGeom prst="rect">
            <a:avLst/>
          </a:prstGeom>
        </p:spPr>
      </p:pic>
      <p:pic>
        <p:nvPicPr>
          <p:cNvPr id="8" name="Рисунок 7" descr="DSC00776.JPG"/>
          <p:cNvPicPr>
            <a:picLocks noChangeAspect="1"/>
          </p:cNvPicPr>
          <p:nvPr/>
        </p:nvPicPr>
        <p:blipFill>
          <a:blip r:embed="rId4" cstate="print"/>
          <a:stretch>
            <a:fillRect/>
          </a:stretch>
        </p:blipFill>
        <p:spPr>
          <a:xfrm>
            <a:off x="4500562" y="428604"/>
            <a:ext cx="3343061" cy="2507295"/>
          </a:xfrm>
          <a:prstGeom prst="rect">
            <a:avLst/>
          </a:prstGeom>
        </p:spPr>
      </p:pic>
      <p:sp>
        <p:nvSpPr>
          <p:cNvPr id="9" name="Прямоугольник 8"/>
          <p:cNvSpPr/>
          <p:nvPr/>
        </p:nvSpPr>
        <p:spPr>
          <a:xfrm>
            <a:off x="4572000" y="4071942"/>
            <a:ext cx="4572000" cy="1754326"/>
          </a:xfrm>
          <a:prstGeom prst="rect">
            <a:avLst/>
          </a:prstGeom>
        </p:spPr>
        <p:txBody>
          <a:bodyPr>
            <a:spAutoFit/>
          </a:bodyPr>
          <a:lstStyle/>
          <a:p>
            <a:r>
              <a:rPr lang="ru-RU" b="1" dirty="0" smtClean="0">
                <a:solidFill>
                  <a:srgbClr val="C00000"/>
                </a:solidFill>
              </a:rPr>
              <a:t>На асфальт идем с мелками!</a:t>
            </a:r>
            <a:br>
              <a:rPr lang="ru-RU" b="1" dirty="0" smtClean="0">
                <a:solidFill>
                  <a:srgbClr val="C00000"/>
                </a:solidFill>
              </a:rPr>
            </a:br>
            <a:r>
              <a:rPr lang="ru-RU" b="1" dirty="0" smtClean="0">
                <a:solidFill>
                  <a:srgbClr val="C00000"/>
                </a:solidFill>
              </a:rPr>
              <a:t>Убедитесь в этом сами:</a:t>
            </a:r>
            <a:br>
              <a:rPr lang="ru-RU" b="1" dirty="0" smtClean="0">
                <a:solidFill>
                  <a:srgbClr val="C00000"/>
                </a:solidFill>
              </a:rPr>
            </a:br>
            <a:r>
              <a:rPr lang="ru-RU" b="1" dirty="0" smtClean="0">
                <a:solidFill>
                  <a:srgbClr val="C00000"/>
                </a:solidFill>
              </a:rPr>
              <a:t>Мы рисуем на асфальте,</a:t>
            </a:r>
            <a:br>
              <a:rPr lang="ru-RU" b="1" dirty="0" smtClean="0">
                <a:solidFill>
                  <a:srgbClr val="C00000"/>
                </a:solidFill>
              </a:rPr>
            </a:br>
            <a:r>
              <a:rPr lang="ru-RU" b="1" dirty="0" smtClean="0">
                <a:solidFill>
                  <a:srgbClr val="C00000"/>
                </a:solidFill>
              </a:rPr>
              <a:t>Не в тетрадке, </a:t>
            </a:r>
            <a:r>
              <a:rPr lang="ru-RU" b="1" smtClean="0">
                <a:solidFill>
                  <a:srgbClr val="C00000"/>
                </a:solidFill>
              </a:rPr>
              <a:t>не на парте</a:t>
            </a:r>
            <a:r>
              <a:rPr lang="ru-RU" b="1" dirty="0" smtClean="0">
                <a:solidFill>
                  <a:srgbClr val="C00000"/>
                </a:solidFill>
              </a:rPr>
              <a:t>!</a:t>
            </a:r>
            <a:br>
              <a:rPr lang="ru-RU" b="1" dirty="0" smtClean="0">
                <a:solidFill>
                  <a:srgbClr val="C00000"/>
                </a:solidFill>
              </a:rPr>
            </a:br>
            <a:r>
              <a:rPr lang="ru-RU" b="1" dirty="0" smtClean="0">
                <a:solidFill>
                  <a:srgbClr val="C00000"/>
                </a:solidFill>
              </a:rPr>
              <a:t>Все художники - поверьте,</a:t>
            </a:r>
            <a:br>
              <a:rPr lang="ru-RU" b="1" dirty="0" smtClean="0">
                <a:solidFill>
                  <a:srgbClr val="C00000"/>
                </a:solidFill>
              </a:rPr>
            </a:br>
            <a:r>
              <a:rPr lang="ru-RU" b="1" dirty="0" smtClean="0">
                <a:solidFill>
                  <a:srgbClr val="C00000"/>
                </a:solidFill>
              </a:rPr>
              <a:t>Когда рисуют на асфальте дети!</a:t>
            </a:r>
            <a:endParaRPr lang="ru-RU" b="1" dirty="0">
              <a:solidFill>
                <a:srgbClr val="C00000"/>
              </a:solidFill>
            </a:endParaRPr>
          </a:p>
        </p:txBody>
      </p:sp>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pic>
        <p:nvPicPr>
          <p:cNvPr id="3074" name="Picture 2" descr="C:\Users\хозяин\Desktop\SAM_1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22" y="1412776"/>
            <a:ext cx="4584192" cy="3438144"/>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5" name="Picture 3" descr="C:\Users\хозяин\Desktop\SAM_16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60648"/>
            <a:ext cx="4486656" cy="3364992"/>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sp>
        <p:nvSpPr>
          <p:cNvPr id="5" name="Прямоугольник 4"/>
          <p:cNvSpPr/>
          <p:nvPr/>
        </p:nvSpPr>
        <p:spPr>
          <a:xfrm>
            <a:off x="4786314" y="3929066"/>
            <a:ext cx="4572000" cy="1754326"/>
          </a:xfrm>
          <a:prstGeom prst="rect">
            <a:avLst/>
          </a:prstGeom>
        </p:spPr>
        <p:txBody>
          <a:bodyPr>
            <a:spAutoFit/>
          </a:bodyPr>
          <a:lstStyle/>
          <a:p>
            <a:r>
              <a:rPr lang="ru-RU" b="1" dirty="0" smtClean="0">
                <a:solidFill>
                  <a:srgbClr val="C00000"/>
                </a:solidFill>
              </a:rPr>
              <a:t>С водой мы любим поиграть!</a:t>
            </a:r>
            <a:br>
              <a:rPr lang="ru-RU" b="1" dirty="0" smtClean="0">
                <a:solidFill>
                  <a:srgbClr val="C00000"/>
                </a:solidFill>
              </a:rPr>
            </a:br>
            <a:r>
              <a:rPr lang="ru-RU" b="1" dirty="0" smtClean="0">
                <a:solidFill>
                  <a:srgbClr val="C00000"/>
                </a:solidFill>
              </a:rPr>
              <a:t>Игрушки любим мы купать!</a:t>
            </a:r>
            <a:br>
              <a:rPr lang="ru-RU" b="1" dirty="0" smtClean="0">
                <a:solidFill>
                  <a:srgbClr val="C00000"/>
                </a:solidFill>
              </a:rPr>
            </a:br>
            <a:r>
              <a:rPr lang="ru-RU" b="1" dirty="0" smtClean="0">
                <a:solidFill>
                  <a:srgbClr val="C00000"/>
                </a:solidFill>
              </a:rPr>
              <a:t>И в ванночках, и в тазиках!</a:t>
            </a:r>
            <a:br>
              <a:rPr lang="ru-RU" b="1" dirty="0" smtClean="0">
                <a:solidFill>
                  <a:srgbClr val="C00000"/>
                </a:solidFill>
              </a:rPr>
            </a:br>
            <a:r>
              <a:rPr lang="ru-RU" b="1" dirty="0" smtClean="0">
                <a:solidFill>
                  <a:srgbClr val="C00000"/>
                </a:solidFill>
              </a:rPr>
              <a:t>Такие мы - проказники!</a:t>
            </a:r>
          </a:p>
          <a:p>
            <a:r>
              <a:rPr lang="ru-RU" dirty="0" smtClean="0"/>
              <a:t/>
            </a:r>
            <a:br>
              <a:rPr lang="ru-RU" dirty="0" smtClean="0"/>
            </a:br>
            <a:endParaRPr lang="ru-RU" dirty="0"/>
          </a:p>
        </p:txBody>
      </p:sp>
      <p:pic>
        <p:nvPicPr>
          <p:cNvPr id="5122" name="Picture 2" descr="C:\Users\хозяин\Pictures\2016-08-20 фото детсад\фото детсад 2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744"/>
            <a:ext cx="4511040" cy="3383280"/>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123" name="Picture 3" descr="C:\Users\хозяин\Pictures\2016-08-20 фото детсад\фото детсад 2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382" y="404664"/>
            <a:ext cx="4145280" cy="3108960"/>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pic>
        <p:nvPicPr>
          <p:cNvPr id="3" name="Рисунок 2" descr="DSC00600.JPG"/>
          <p:cNvPicPr>
            <a:picLocks noChangeAspect="1"/>
          </p:cNvPicPr>
          <p:nvPr/>
        </p:nvPicPr>
        <p:blipFill>
          <a:blip r:embed="rId3" cstate="print"/>
          <a:stretch>
            <a:fillRect/>
          </a:stretch>
        </p:blipFill>
        <p:spPr>
          <a:xfrm>
            <a:off x="1000100" y="928671"/>
            <a:ext cx="3940233" cy="2955175"/>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4857752" y="3857628"/>
            <a:ext cx="4572000" cy="1200329"/>
          </a:xfrm>
          <a:prstGeom prst="rect">
            <a:avLst/>
          </a:prstGeom>
        </p:spPr>
        <p:txBody>
          <a:bodyPr>
            <a:spAutoFit/>
          </a:bodyPr>
          <a:lstStyle/>
          <a:p>
            <a:r>
              <a:rPr lang="ru-RU" b="1" dirty="0" smtClean="0">
                <a:solidFill>
                  <a:srgbClr val="C00000"/>
                </a:solidFill>
              </a:rPr>
              <a:t>Вокруг так спокойно и мирно,</a:t>
            </a:r>
            <a:br>
              <a:rPr lang="ru-RU" b="1" dirty="0" smtClean="0">
                <a:solidFill>
                  <a:srgbClr val="C00000"/>
                </a:solidFill>
              </a:rPr>
            </a:br>
            <a:r>
              <a:rPr lang="ru-RU" b="1" dirty="0" smtClean="0">
                <a:solidFill>
                  <a:srgbClr val="C00000"/>
                </a:solidFill>
              </a:rPr>
              <a:t>И музыка где-то плывёт,</a:t>
            </a:r>
            <a:br>
              <a:rPr lang="ru-RU" b="1" dirty="0" smtClean="0">
                <a:solidFill>
                  <a:srgbClr val="C00000"/>
                </a:solidFill>
              </a:rPr>
            </a:br>
            <a:r>
              <a:rPr lang="ru-RU" b="1" dirty="0" smtClean="0">
                <a:solidFill>
                  <a:srgbClr val="C00000"/>
                </a:solidFill>
              </a:rPr>
              <a:t>Лежат все на солнышке смирно,</a:t>
            </a:r>
            <a:br>
              <a:rPr lang="ru-RU" b="1" dirty="0" smtClean="0">
                <a:solidFill>
                  <a:srgbClr val="C00000"/>
                </a:solidFill>
              </a:rPr>
            </a:br>
            <a:r>
              <a:rPr lang="ru-RU" b="1" dirty="0" smtClean="0">
                <a:solidFill>
                  <a:srgbClr val="C00000"/>
                </a:solidFill>
              </a:rPr>
              <a:t>Крутясь со спины на живот.</a:t>
            </a:r>
            <a:endParaRPr lang="ru-RU" b="1" dirty="0">
              <a:solidFill>
                <a:srgbClr val="C00000"/>
              </a:solidFill>
            </a:endParaRPr>
          </a:p>
        </p:txBody>
      </p:sp>
    </p:spTree>
  </p:cSld>
  <p:clrMapOvr>
    <a:masterClrMapping/>
  </p:clrMapOvr>
  <p:transition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348880"/>
            <a:ext cx="9144000" cy="4725144"/>
          </a:xfrm>
        </p:spPr>
      </p:pic>
      <p:sp>
        <p:nvSpPr>
          <p:cNvPr id="6" name="TextBox 5"/>
          <p:cNvSpPr txBox="1"/>
          <p:nvPr/>
        </p:nvSpPr>
        <p:spPr>
          <a:xfrm>
            <a:off x="5868144" y="1556792"/>
            <a:ext cx="3204109" cy="1200329"/>
          </a:xfrm>
          <a:prstGeom prst="rect">
            <a:avLst/>
          </a:prstGeom>
          <a:noFill/>
        </p:spPr>
        <p:txBody>
          <a:bodyPr wrap="square" rtlCol="0">
            <a:spAutoFit/>
          </a:bodyPr>
          <a:lstStyle/>
          <a:p>
            <a:endParaRPr lang="ru-RU" b="1" dirty="0" smtClean="0">
              <a:solidFill>
                <a:srgbClr val="C00000"/>
              </a:solidFill>
            </a:endParaRPr>
          </a:p>
          <a:p>
            <a:r>
              <a:rPr lang="ru-RU" b="1" dirty="0" smtClean="0">
                <a:solidFill>
                  <a:srgbClr val="C00000"/>
                </a:solidFill>
              </a:rPr>
              <a:t>Все ПДД и ППБ мы изучаем,</a:t>
            </a:r>
          </a:p>
          <a:p>
            <a:r>
              <a:rPr lang="ru-RU" b="1" dirty="0" smtClean="0">
                <a:solidFill>
                  <a:srgbClr val="C00000"/>
                </a:solidFill>
              </a:rPr>
              <a:t>С удовольствием их соблюдаем!</a:t>
            </a:r>
            <a:endParaRPr lang="ru-RU" b="1" dirty="0">
              <a:solidFill>
                <a:srgbClr val="C00000"/>
              </a:solidFill>
            </a:endParaRPr>
          </a:p>
        </p:txBody>
      </p:sp>
      <p:pic>
        <p:nvPicPr>
          <p:cNvPr id="8194" name="Picture 2" descr="C:\Users\хозяин\Pictures\2016-08-20 фото детсад\фото детсад 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4664"/>
            <a:ext cx="4998720" cy="3749040"/>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sp>
        <p:nvSpPr>
          <p:cNvPr id="4" name="TextBox 3"/>
          <p:cNvSpPr txBox="1"/>
          <p:nvPr/>
        </p:nvSpPr>
        <p:spPr>
          <a:xfrm>
            <a:off x="3071802" y="4714884"/>
            <a:ext cx="3001014" cy="646331"/>
          </a:xfrm>
          <a:prstGeom prst="rect">
            <a:avLst/>
          </a:prstGeom>
          <a:noFill/>
        </p:spPr>
        <p:txBody>
          <a:bodyPr wrap="none" rtlCol="0">
            <a:spAutoFit/>
          </a:bodyPr>
          <a:lstStyle/>
          <a:p>
            <a:r>
              <a:rPr lang="ru-RU" b="1" dirty="0" smtClean="0">
                <a:solidFill>
                  <a:srgbClr val="C00000"/>
                </a:solidFill>
              </a:rPr>
              <a:t>Когда на улице непогода,</a:t>
            </a:r>
          </a:p>
          <a:p>
            <a:r>
              <a:rPr lang="ru-RU" b="1" dirty="0" smtClean="0">
                <a:solidFill>
                  <a:srgbClr val="C00000"/>
                </a:solidFill>
              </a:rPr>
              <a:t>В группе мы играть  готовы!</a:t>
            </a:r>
            <a:endParaRPr lang="ru-RU" b="1" dirty="0">
              <a:solidFill>
                <a:srgbClr val="C00000"/>
              </a:solidFill>
            </a:endParaRPr>
          </a:p>
        </p:txBody>
      </p:sp>
      <p:pic>
        <p:nvPicPr>
          <p:cNvPr id="7170" name="Picture 2" descr="C:\Users\хозяин\Pictures\2016-08-20 фото детсад\фото детсад 2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43" y="404664"/>
            <a:ext cx="5608320" cy="4206240"/>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pic>
        <p:nvPicPr>
          <p:cNvPr id="3" name="Рисунок 2" descr="DSC04395.JPG"/>
          <p:cNvPicPr>
            <a:picLocks noChangeAspect="1"/>
          </p:cNvPicPr>
          <p:nvPr/>
        </p:nvPicPr>
        <p:blipFill>
          <a:blip r:embed="rId3"/>
          <a:stretch>
            <a:fillRect/>
          </a:stretch>
        </p:blipFill>
        <p:spPr>
          <a:xfrm>
            <a:off x="4643438" y="428604"/>
            <a:ext cx="3349620" cy="2512215"/>
          </a:xfrm>
          <a:prstGeom prst="rect">
            <a:avLst/>
          </a:prstGeom>
        </p:spPr>
      </p:pic>
      <p:pic>
        <p:nvPicPr>
          <p:cNvPr id="4" name="Picture 2" descr="DSC04344"/>
          <p:cNvPicPr>
            <a:picLocks noChangeAspect="1" noChangeArrowheads="1"/>
          </p:cNvPicPr>
          <p:nvPr/>
        </p:nvPicPr>
        <p:blipFill>
          <a:blip r:embed="rId4"/>
          <a:srcRect/>
          <a:stretch>
            <a:fillRect/>
          </a:stretch>
        </p:blipFill>
        <p:spPr bwMode="auto">
          <a:xfrm>
            <a:off x="1054052" y="1928802"/>
            <a:ext cx="3524275" cy="2643206"/>
          </a:xfrm>
          <a:prstGeom prst="rect">
            <a:avLst/>
          </a:prstGeom>
          <a:noFill/>
          <a:ln w="9525">
            <a:noFill/>
            <a:miter lim="800000"/>
            <a:headEnd/>
            <a:tailEnd/>
          </a:ln>
        </p:spPr>
      </p:pic>
      <p:sp>
        <p:nvSpPr>
          <p:cNvPr id="6" name="Прямоугольник 5"/>
          <p:cNvSpPr/>
          <p:nvPr/>
        </p:nvSpPr>
        <p:spPr>
          <a:xfrm>
            <a:off x="4572000" y="4000504"/>
            <a:ext cx="4572000" cy="1754326"/>
          </a:xfrm>
          <a:prstGeom prst="rect">
            <a:avLst/>
          </a:prstGeom>
        </p:spPr>
        <p:txBody>
          <a:bodyPr>
            <a:spAutoFit/>
          </a:bodyPr>
          <a:lstStyle/>
          <a:p>
            <a:r>
              <a:rPr lang="ru-RU" b="1" dirty="0" smtClean="0">
                <a:solidFill>
                  <a:srgbClr val="C00000"/>
                </a:solidFill>
              </a:rPr>
              <a:t>Солнечные блики на моем окошке -</a:t>
            </a:r>
          </a:p>
          <a:p>
            <a:r>
              <a:rPr lang="ru-RU" b="1" dirty="0" smtClean="0">
                <a:solidFill>
                  <a:srgbClr val="C00000"/>
                </a:solidFill>
              </a:rPr>
              <a:t>Солнце в дом стучится, день такой хороший!</a:t>
            </a:r>
          </a:p>
          <a:p>
            <a:r>
              <a:rPr lang="ru-RU" b="1" dirty="0" smtClean="0">
                <a:solidFill>
                  <a:srgbClr val="C00000"/>
                </a:solidFill>
              </a:rPr>
              <a:t>День такой чудесный нынче для меня,</a:t>
            </a:r>
          </a:p>
          <a:p>
            <a:r>
              <a:rPr lang="ru-RU" b="1" dirty="0" smtClean="0">
                <a:solidFill>
                  <a:srgbClr val="C00000"/>
                </a:solidFill>
              </a:rPr>
              <a:t>Поздравляю Солнце с днем рожденья я!</a:t>
            </a:r>
          </a:p>
          <a:p>
            <a:r>
              <a:rPr lang="ru-RU" dirty="0" smtClean="0"/>
              <a:t> </a:t>
            </a:r>
            <a:endParaRPr lang="ru-RU" dirty="0"/>
          </a:p>
        </p:txBody>
      </p:sp>
    </p:spTree>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813946" y="404664"/>
            <a:ext cx="2987126" cy="1667006"/>
          </a:xfrm>
        </p:spPr>
        <p:txBody>
          <a:bodyPr>
            <a:normAutofit/>
          </a:bodyPr>
          <a:lstStyle/>
          <a:p>
            <a:r>
              <a:rPr lang="ru-RU" sz="1600" b="1" i="1" dirty="0" smtClean="0">
                <a:solidFill>
                  <a:srgbClr val="C00000"/>
                </a:solidFill>
                <a:latin typeface="Times New Roman" panose="02020603050405020304" pitchFamily="18" charset="0"/>
                <a:cs typeface="Times New Roman" panose="02020603050405020304" pitchFamily="18" charset="0"/>
              </a:rPr>
              <a:t>К нам театр приезжал и</a:t>
            </a:r>
            <a:br>
              <a:rPr lang="ru-RU" sz="1600" b="1" i="1" dirty="0" smtClean="0">
                <a:solidFill>
                  <a:srgbClr val="C00000"/>
                </a:solidFill>
                <a:latin typeface="Times New Roman" panose="02020603050405020304" pitchFamily="18" charset="0"/>
                <a:cs typeface="Times New Roman" panose="02020603050405020304" pitchFamily="18" charset="0"/>
              </a:rPr>
            </a:br>
            <a:r>
              <a:rPr lang="ru-RU" sz="1600" b="1" i="1" dirty="0" smtClean="0">
                <a:solidFill>
                  <a:srgbClr val="C00000"/>
                </a:solidFill>
                <a:latin typeface="Times New Roman" panose="02020603050405020304" pitchFamily="18" charset="0"/>
                <a:cs typeface="Times New Roman" panose="02020603050405020304" pitchFamily="18" charset="0"/>
              </a:rPr>
              <a:t>ребятам показал, о поведении на природе летом,</a:t>
            </a:r>
            <a:br>
              <a:rPr lang="ru-RU" sz="1600" b="1" i="1" dirty="0" smtClean="0">
                <a:solidFill>
                  <a:srgbClr val="C00000"/>
                </a:solidFill>
                <a:latin typeface="Times New Roman" panose="02020603050405020304" pitchFamily="18" charset="0"/>
                <a:cs typeface="Times New Roman" panose="02020603050405020304" pitchFamily="18" charset="0"/>
              </a:rPr>
            </a:br>
            <a:r>
              <a:rPr lang="ru-RU" sz="1600" b="1" i="1" dirty="0" smtClean="0">
                <a:solidFill>
                  <a:srgbClr val="C00000"/>
                </a:solidFill>
                <a:latin typeface="Times New Roman" panose="02020603050405020304" pitchFamily="18" charset="0"/>
                <a:cs typeface="Times New Roman" panose="02020603050405020304" pitchFamily="18" charset="0"/>
              </a:rPr>
              <a:t>все должны мы знать об этом </a:t>
            </a:r>
            <a:endParaRPr lang="ru-RU" sz="1600" b="1" i="1" dirty="0">
              <a:solidFill>
                <a:srgbClr val="C00000"/>
              </a:solidFill>
              <a:latin typeface="Times New Roman" panose="02020603050405020304" pitchFamily="18" charset="0"/>
              <a:cs typeface="Times New Roman" panose="02020603050405020304" pitchFamily="18" charset="0"/>
            </a:endParaRPr>
          </a:p>
        </p:txBody>
      </p:sp>
      <p:pic>
        <p:nvPicPr>
          <p:cNvPr id="7" name="Содержимое 6" descr="ФОН-ЛЕТО.png"/>
          <p:cNvPicPr>
            <a:picLocks noGrp="1" noChangeAspect="1"/>
          </p:cNvPicPr>
          <p:nvPr>
            <p:ph idx="4294967295"/>
          </p:nvPr>
        </p:nvPicPr>
        <p:blipFill>
          <a:blip r:embed="rId2" cstate="print"/>
          <a:srcRect r="2021"/>
          <a:stretch>
            <a:fillRect/>
          </a:stretch>
        </p:blipFill>
        <p:spPr>
          <a:xfrm>
            <a:off x="13772" y="1981199"/>
            <a:ext cx="9144000" cy="4724400"/>
          </a:xfrm>
        </p:spPr>
      </p:pic>
      <p:pic>
        <p:nvPicPr>
          <p:cNvPr id="3074" name="Picture 2" descr="C:\Users\хозяин\Pictures\2016-08-20 фото детсад\фото детсад 1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836712"/>
            <a:ext cx="3318108" cy="24871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571472" y="642918"/>
            <a:ext cx="80010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Лето — удивительное время года, когда дети могут вдоволь гулять, бегать и прыгать. Именно в этот период много времени дети проводят на свежем воздухе. Поэтому очень важно организовать жизнь дошкольников в детском саду так, чтобы каждый день приносил им что-то такое удивительное, был наполнен интересным познавательным содержанием, эмоционально насыщенным, чтобы воспоминания о летнем времени в детском саду, еще долго вызывали у детей положительные эмоции.</a:t>
            </a:r>
            <a:endParaRPr kumimoji="0" lang="ru-RU" sz="2000" b="1" i="0" u="none" strike="noStrike" cap="none" normalizeH="0" baseline="0" dirty="0" smtClean="0">
              <a:ln>
                <a:noFill/>
              </a:ln>
              <a:solidFill>
                <a:schemeClr val="tx2"/>
              </a:solidFill>
              <a:effectLst/>
              <a:latin typeface="Arial" pitchFamily="34" charset="0"/>
            </a:endParaRPr>
          </a:p>
        </p:txBody>
      </p:sp>
      <p:pic>
        <p:nvPicPr>
          <p:cNvPr id="7" name="Picture 3" descr="F:\НАСЕКОМЫЕ 2\18.png"/>
          <p:cNvPicPr>
            <a:picLocks noChangeAspect="1" noChangeArrowheads="1"/>
          </p:cNvPicPr>
          <p:nvPr/>
        </p:nvPicPr>
        <p:blipFill>
          <a:blip r:embed="rId3" cstate="screen"/>
          <a:srcRect/>
          <a:stretch>
            <a:fillRect/>
          </a:stretch>
        </p:blipFill>
        <p:spPr bwMode="auto">
          <a:xfrm>
            <a:off x="4000496" y="4786322"/>
            <a:ext cx="2031828" cy="1697892"/>
          </a:xfrm>
          <a:prstGeom prst="rect">
            <a:avLst/>
          </a:prstGeom>
          <a:noFill/>
        </p:spPr>
      </p:pic>
      <p:sp>
        <p:nvSpPr>
          <p:cNvPr id="8" name="Прямоугольник 7"/>
          <p:cNvSpPr/>
          <p:nvPr/>
        </p:nvSpPr>
        <p:spPr>
          <a:xfrm>
            <a:off x="6429388" y="4857760"/>
            <a:ext cx="4572000" cy="1200329"/>
          </a:xfrm>
          <a:prstGeom prst="rect">
            <a:avLst/>
          </a:prstGeom>
        </p:spPr>
        <p:txBody>
          <a:bodyPr>
            <a:spAutoFit/>
          </a:bodyPr>
          <a:lstStyle/>
          <a:p>
            <a:r>
              <a:rPr lang="ru-RU" b="1" dirty="0" smtClean="0">
                <a:solidFill>
                  <a:srgbClr val="C00000"/>
                </a:solidFill>
              </a:rPr>
              <a:t>Ура! Ура! Ура!</a:t>
            </a:r>
            <a:br>
              <a:rPr lang="ru-RU" b="1" dirty="0" smtClean="0">
                <a:solidFill>
                  <a:srgbClr val="C00000"/>
                </a:solidFill>
              </a:rPr>
            </a:br>
            <a:r>
              <a:rPr lang="ru-RU" b="1" dirty="0" smtClean="0">
                <a:solidFill>
                  <a:srgbClr val="C00000"/>
                </a:solidFill>
              </a:rPr>
              <a:t>Прекрасная пора,</a:t>
            </a:r>
            <a:br>
              <a:rPr lang="ru-RU" b="1" dirty="0" smtClean="0">
                <a:solidFill>
                  <a:srgbClr val="C00000"/>
                </a:solidFill>
              </a:rPr>
            </a:br>
            <a:r>
              <a:rPr lang="ru-RU" b="1" dirty="0" smtClean="0">
                <a:solidFill>
                  <a:srgbClr val="C00000"/>
                </a:solidFill>
              </a:rPr>
              <a:t>Когда приходит </a:t>
            </a:r>
            <a:r>
              <a:rPr lang="ru-RU" b="1" i="1" dirty="0" smtClean="0">
                <a:solidFill>
                  <a:srgbClr val="C00000"/>
                </a:solidFill>
              </a:rPr>
              <a:t>лето</a:t>
            </a:r>
            <a:br>
              <a:rPr lang="ru-RU" b="1" i="1" dirty="0" smtClean="0">
                <a:solidFill>
                  <a:srgbClr val="C00000"/>
                </a:solidFill>
              </a:rPr>
            </a:br>
            <a:r>
              <a:rPr lang="ru-RU" b="1" dirty="0" smtClean="0">
                <a:solidFill>
                  <a:srgbClr val="C00000"/>
                </a:solidFill>
              </a:rPr>
              <a:t>И стоит жара.</a:t>
            </a:r>
            <a:endParaRPr lang="ru-RU" b="1" dirty="0">
              <a:solidFill>
                <a:srgbClr val="C00000"/>
              </a:solidFill>
            </a:endParaRPr>
          </a:p>
        </p:txBody>
      </p:sp>
    </p:spTree>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076056" y="476672"/>
            <a:ext cx="3653008" cy="2232248"/>
          </a:xfrm>
        </p:spPr>
        <p:txBody>
          <a:bodyPr>
            <a:noAutofit/>
          </a:bodyPr>
          <a:lstStyle/>
          <a:p>
            <a:endParaRPr lang="ru-RU" sz="2400" b="1" i="1" dirty="0">
              <a:solidFill>
                <a:srgbClr val="C00000"/>
              </a:solidFill>
              <a:latin typeface="Times New Roman" panose="02020603050405020304" pitchFamily="18" charset="0"/>
              <a:cs typeface="Times New Roman" panose="02020603050405020304" pitchFamily="18" charset="0"/>
            </a:endParaRPr>
          </a:p>
        </p:txBody>
      </p:sp>
      <p:pic>
        <p:nvPicPr>
          <p:cNvPr id="7" name="Содержимое 6" descr="ФОН-ЛЕТО.png"/>
          <p:cNvPicPr>
            <a:picLocks noGrp="1" noChangeAspect="1"/>
          </p:cNvPicPr>
          <p:nvPr>
            <p:ph idx="4294967295"/>
          </p:nvPr>
        </p:nvPicPr>
        <p:blipFill>
          <a:blip r:embed="rId2" cstate="print"/>
          <a:srcRect r="2021"/>
          <a:stretch>
            <a:fillRect/>
          </a:stretch>
        </p:blipFill>
        <p:spPr>
          <a:xfrm>
            <a:off x="-20275" y="2133600"/>
            <a:ext cx="9144000" cy="4724400"/>
          </a:xfrm>
        </p:spPr>
      </p:pic>
      <p:sp>
        <p:nvSpPr>
          <p:cNvPr id="2" name="Прямоугольник 1"/>
          <p:cNvSpPr/>
          <p:nvPr/>
        </p:nvSpPr>
        <p:spPr>
          <a:xfrm>
            <a:off x="827584" y="548680"/>
            <a:ext cx="6840760" cy="3693319"/>
          </a:xfrm>
          <a:prstGeom prst="rect">
            <a:avLst/>
          </a:prstGeom>
        </p:spPr>
        <p:txBody>
          <a:bodyPr wrap="square">
            <a:spAutoFit/>
          </a:bodyPr>
          <a:lstStyle/>
          <a:p>
            <a:r>
              <a:rPr lang="ru-RU" dirty="0"/>
              <a:t> </a:t>
            </a:r>
            <a:r>
              <a:rPr lang="ru-RU" b="1" dirty="0">
                <a:latin typeface="Times New Roman" panose="02020603050405020304" pitchFamily="18" charset="0"/>
                <a:cs typeface="Times New Roman" panose="02020603050405020304" pitchFamily="18" charset="0"/>
              </a:rPr>
              <a:t>Для достижения оздоровительного эффекта в летний период режим дня предусматривал максимальное пребывание детей на свежем воздухе с учетом равномерного распределения двигательной активности в первую и вторую </a:t>
            </a:r>
            <a:r>
              <a:rPr lang="ru-RU" b="1" dirty="0" err="1" smtClean="0">
                <a:latin typeface="Times New Roman" panose="02020603050405020304" pitchFamily="18" charset="0"/>
                <a:cs typeface="Times New Roman" panose="02020603050405020304" pitchFamily="18" charset="0"/>
              </a:rPr>
              <a:t>полотак</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же температурного режима. Одним из компонентов рационально построенного режима дня являлись прогулки на открытом воздухе, которые повышают двигательную активность детей за счет включения беговых упражнений, использования подвижных игр различной активности, эстафет, элементов спортивных игр, пешеходных прогулок и экскурсий. </a:t>
            </a:r>
          </a:p>
          <a:p>
            <a:r>
              <a:rPr lang="ru-RU" b="1" dirty="0">
                <a:latin typeface="Times New Roman" panose="02020603050405020304" pitchFamily="18" charset="0"/>
                <a:cs typeface="Times New Roman" panose="02020603050405020304" pitchFamily="18" charset="0"/>
              </a:rPr>
              <a:t>       Были созданы условия для повышения двигательной активности дошкольников путём расши­рения ассортимента выносного спортивного  оборудования.</a:t>
            </a:r>
          </a:p>
        </p:txBody>
      </p:sp>
    </p:spTree>
    <p:extLst>
      <p:ext uri="{BB962C8B-B14F-4D97-AF65-F5344CB8AC3E}">
        <p14:creationId xmlns:p14="http://schemas.microsoft.com/office/powerpoint/2010/main" val="2038147316"/>
      </p:ext>
    </p:extLst>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71472" y="928670"/>
            <a:ext cx="8229600" cy="1143000"/>
          </a:xfrm>
        </p:spPr>
        <p:txBody>
          <a:bodyPr/>
          <a:lstStyle/>
          <a:p>
            <a:r>
              <a:rPr lang="ru-RU" b="1" i="1" dirty="0" smtClean="0">
                <a:solidFill>
                  <a:srgbClr val="C00000"/>
                </a:solidFill>
              </a:rPr>
              <a:t>С</a:t>
            </a:r>
            <a:endParaRPr lang="ru-RU" b="1" i="1" dirty="0">
              <a:solidFill>
                <a:srgbClr val="C00000"/>
              </a:solidFill>
            </a:endParaRPr>
          </a:p>
        </p:txBody>
      </p:sp>
      <p:pic>
        <p:nvPicPr>
          <p:cNvPr id="7" name="Содержимое 6" descr="ФОН-ЛЕТО.png"/>
          <p:cNvPicPr>
            <a:picLocks noGrp="1" noChangeAspect="1"/>
          </p:cNvPicPr>
          <p:nvPr>
            <p:ph idx="4294967295"/>
          </p:nvPr>
        </p:nvPicPr>
        <p:blipFill>
          <a:blip r:embed="rId2" cstate="print"/>
          <a:srcRect r="2021"/>
          <a:stretch>
            <a:fillRect/>
          </a:stretch>
        </p:blipFill>
        <p:spPr>
          <a:xfrm>
            <a:off x="0" y="2133600"/>
            <a:ext cx="9144000" cy="4724400"/>
          </a:xfrm>
        </p:spPr>
      </p:pic>
      <p:pic>
        <p:nvPicPr>
          <p:cNvPr id="2050" name="Picture 2" descr="C:\Users\хозяин\Pictures\2016-08-20 фото детсад\фото детсад 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052736"/>
            <a:ext cx="4752528" cy="32403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967334319"/>
      </p:ext>
    </p:extLst>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71472" y="928670"/>
            <a:ext cx="8229600" cy="1143000"/>
          </a:xfrm>
        </p:spPr>
        <p:txBody>
          <a:bodyPr/>
          <a:lstStyle/>
          <a:p>
            <a:r>
              <a:rPr lang="ru-RU" b="1" i="1" dirty="0" smtClean="0">
                <a:solidFill>
                  <a:srgbClr val="C00000"/>
                </a:solidFill>
              </a:rPr>
              <a:t>Спасибо за внимание!</a:t>
            </a:r>
            <a:endParaRPr lang="ru-RU" b="1" i="1" dirty="0">
              <a:solidFill>
                <a:srgbClr val="C00000"/>
              </a:solidFill>
            </a:endParaRPr>
          </a:p>
        </p:txBody>
      </p:sp>
      <p:pic>
        <p:nvPicPr>
          <p:cNvPr id="7" name="Содержимое 6" descr="ФОН-ЛЕТО.png"/>
          <p:cNvPicPr>
            <a:picLocks noGrp="1" noChangeAspect="1"/>
          </p:cNvPicPr>
          <p:nvPr>
            <p:ph idx="4294967295"/>
          </p:nvPr>
        </p:nvPicPr>
        <p:blipFill>
          <a:blip r:embed="rId2" cstate="print"/>
          <a:srcRect r="2021"/>
          <a:stretch>
            <a:fillRect/>
          </a:stretch>
        </p:blipFill>
        <p:spPr>
          <a:xfrm>
            <a:off x="0" y="2133600"/>
            <a:ext cx="9144000" cy="4724400"/>
          </a:xfrm>
        </p:spPr>
      </p:pic>
    </p:spTree>
    <p:extLst>
      <p:ext uri="{BB962C8B-B14F-4D97-AF65-F5344CB8AC3E}">
        <p14:creationId xmlns:p14="http://schemas.microsoft.com/office/powerpoint/2010/main" val="3561341072"/>
      </p:ext>
    </p:extLst>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pic>
        <p:nvPicPr>
          <p:cNvPr id="7" name="Picture 3" descr="F:\НАСЕКОМЫЕ 2\18.png"/>
          <p:cNvPicPr>
            <a:picLocks noChangeAspect="1" noChangeArrowheads="1"/>
          </p:cNvPicPr>
          <p:nvPr/>
        </p:nvPicPr>
        <p:blipFill>
          <a:blip r:embed="rId3" cstate="screen"/>
          <a:srcRect/>
          <a:stretch>
            <a:fillRect/>
          </a:stretch>
        </p:blipFill>
        <p:spPr bwMode="auto">
          <a:xfrm>
            <a:off x="4000496" y="4786322"/>
            <a:ext cx="2031828" cy="1697892"/>
          </a:xfrm>
          <a:prstGeom prst="rect">
            <a:avLst/>
          </a:prstGeom>
          <a:noFill/>
        </p:spPr>
      </p:pic>
      <p:sp>
        <p:nvSpPr>
          <p:cNvPr id="8" name="Прямоугольник 7"/>
          <p:cNvSpPr/>
          <p:nvPr/>
        </p:nvSpPr>
        <p:spPr>
          <a:xfrm>
            <a:off x="6429388" y="4857760"/>
            <a:ext cx="4572000" cy="1200329"/>
          </a:xfrm>
          <a:prstGeom prst="rect">
            <a:avLst/>
          </a:prstGeom>
        </p:spPr>
        <p:txBody>
          <a:bodyPr>
            <a:spAutoFit/>
          </a:bodyPr>
          <a:lstStyle/>
          <a:p>
            <a:r>
              <a:rPr lang="ru-RU" b="1" dirty="0" smtClean="0">
                <a:solidFill>
                  <a:srgbClr val="C00000"/>
                </a:solidFill>
              </a:rPr>
              <a:t>Ура! Ура! Ура!</a:t>
            </a:r>
            <a:br>
              <a:rPr lang="ru-RU" b="1" dirty="0" smtClean="0">
                <a:solidFill>
                  <a:srgbClr val="C00000"/>
                </a:solidFill>
              </a:rPr>
            </a:br>
            <a:r>
              <a:rPr lang="ru-RU" b="1" dirty="0" smtClean="0">
                <a:solidFill>
                  <a:srgbClr val="C00000"/>
                </a:solidFill>
              </a:rPr>
              <a:t>Прекрасная пора,</a:t>
            </a:r>
            <a:br>
              <a:rPr lang="ru-RU" b="1" dirty="0" smtClean="0">
                <a:solidFill>
                  <a:srgbClr val="C00000"/>
                </a:solidFill>
              </a:rPr>
            </a:br>
            <a:r>
              <a:rPr lang="ru-RU" b="1" dirty="0" smtClean="0">
                <a:solidFill>
                  <a:srgbClr val="C00000"/>
                </a:solidFill>
              </a:rPr>
              <a:t>Когда приходит </a:t>
            </a:r>
            <a:r>
              <a:rPr lang="ru-RU" b="1" i="1" dirty="0" smtClean="0">
                <a:solidFill>
                  <a:srgbClr val="C00000"/>
                </a:solidFill>
              </a:rPr>
              <a:t>лето</a:t>
            </a:r>
            <a:br>
              <a:rPr lang="ru-RU" b="1" i="1" dirty="0" smtClean="0">
                <a:solidFill>
                  <a:srgbClr val="C00000"/>
                </a:solidFill>
              </a:rPr>
            </a:br>
            <a:r>
              <a:rPr lang="ru-RU" b="1" dirty="0" smtClean="0">
                <a:solidFill>
                  <a:srgbClr val="C00000"/>
                </a:solidFill>
              </a:rPr>
              <a:t>И стоит жара.</a:t>
            </a:r>
            <a:endParaRPr lang="ru-RU" b="1" dirty="0">
              <a:solidFill>
                <a:srgbClr val="C00000"/>
              </a:solidFill>
            </a:endParaRPr>
          </a:p>
        </p:txBody>
      </p:sp>
      <p:sp>
        <p:nvSpPr>
          <p:cNvPr id="2" name="Прямоугольник 1"/>
          <p:cNvSpPr/>
          <p:nvPr/>
        </p:nvSpPr>
        <p:spPr>
          <a:xfrm>
            <a:off x="395536" y="458956"/>
            <a:ext cx="7992888" cy="3785652"/>
          </a:xfrm>
          <a:prstGeom prst="rect">
            <a:avLst/>
          </a:prstGeom>
        </p:spPr>
        <p:txBody>
          <a:bodyPr wrap="square">
            <a:spAutoFit/>
          </a:bodyPr>
          <a:lstStyle/>
          <a:p>
            <a:pPr lvl="1" fontAlgn="base">
              <a:spcBef>
                <a:spcPct val="0"/>
              </a:spcBef>
              <a:spcAft>
                <a:spcPct val="0"/>
              </a:spcAft>
            </a:pPr>
            <a:r>
              <a:rPr lang="ru-RU" sz="2000" b="1" dirty="0">
                <a:solidFill>
                  <a:srgbClr val="FF0000"/>
                </a:solidFill>
                <a:latin typeface="Times New Roman" pitchFamily="18" charset="0"/>
                <a:ea typeface="Times New Roman" pitchFamily="18" charset="0"/>
                <a:cs typeface="Times New Roman" pitchFamily="18" charset="0"/>
              </a:rPr>
              <a:t>Цель работы </a:t>
            </a:r>
            <a:r>
              <a:rPr lang="ru-RU" sz="2000" b="1" dirty="0">
                <a:latin typeface="Times New Roman" pitchFamily="18" charset="0"/>
                <a:ea typeface="Times New Roman" pitchFamily="18" charset="0"/>
                <a:cs typeface="Times New Roman" pitchFamily="18" charset="0"/>
              </a:rPr>
              <a:t>: сохранение и укрепление психического и физического здоровья детей с учетом индивидуальных способностей в летний период.</a:t>
            </a:r>
            <a:endParaRPr lang="ru-RU" sz="2000" b="1" dirty="0">
              <a:latin typeface="Arial" pitchFamily="34" charset="0"/>
            </a:endParaRPr>
          </a:p>
          <a:p>
            <a:pPr lvl="1" eaLnBrk="0" fontAlgn="base" hangingPunct="0">
              <a:spcBef>
                <a:spcPct val="0"/>
              </a:spcBef>
              <a:spcAft>
                <a:spcPct val="0"/>
              </a:spcAft>
            </a:pPr>
            <a:r>
              <a:rPr lang="ru-RU" sz="2000" b="1" dirty="0">
                <a:latin typeface="Times New Roman" pitchFamily="18" charset="0"/>
                <a:ea typeface="Times New Roman" pitchFamily="18" charset="0"/>
                <a:cs typeface="Times New Roman" pitchFamily="18" charset="0"/>
              </a:rPr>
              <a:t>Были реализованы </a:t>
            </a:r>
            <a:r>
              <a:rPr lang="ru-RU" sz="2000" b="1" dirty="0">
                <a:solidFill>
                  <a:srgbClr val="FF0000"/>
                </a:solidFill>
                <a:latin typeface="Times New Roman" pitchFamily="18" charset="0"/>
                <a:ea typeface="Times New Roman" pitchFamily="18" charset="0"/>
                <a:cs typeface="Times New Roman" pitchFamily="18" charset="0"/>
              </a:rPr>
              <a:t>следующие задачи</a:t>
            </a:r>
            <a:r>
              <a:rPr lang="ru-RU" sz="2000" b="1" dirty="0">
                <a:latin typeface="Times New Roman" pitchFamily="18" charset="0"/>
                <a:ea typeface="Times New Roman" pitchFamily="18" charset="0"/>
                <a:cs typeface="Times New Roman" pitchFamily="18" charset="0"/>
              </a:rPr>
              <a:t>:</a:t>
            </a:r>
            <a:endParaRPr lang="ru-RU" sz="2000" b="1" dirty="0">
              <a:latin typeface="Arial" pitchFamily="34" charset="0"/>
            </a:endParaRPr>
          </a:p>
          <a:p>
            <a:pPr lvl="1" eaLnBrk="0" fontAlgn="base" hangingPunct="0">
              <a:spcBef>
                <a:spcPct val="0"/>
              </a:spcBef>
              <a:spcAft>
                <a:spcPct val="0"/>
              </a:spcAft>
              <a:buFontTx/>
              <a:buChar char="•"/>
            </a:pPr>
            <a:r>
              <a:rPr lang="ru-RU" sz="2000" b="1" dirty="0">
                <a:latin typeface="Times New Roman" pitchFamily="18" charset="0"/>
                <a:ea typeface="Times New Roman" pitchFamily="18" charset="0"/>
                <a:cs typeface="Times New Roman" pitchFamily="18" charset="0"/>
              </a:rPr>
              <a:t>Реализация системы мероприятий, направленных на оздоровление и физическое воспитание детей, развитие собственной инициативности, любознательности и познавательной активности; </a:t>
            </a:r>
            <a:endParaRPr lang="ru-RU" sz="2000" b="1" dirty="0">
              <a:latin typeface="Arial" pitchFamily="34" charset="0"/>
            </a:endParaRPr>
          </a:p>
          <a:p>
            <a:pPr lvl="0" eaLnBrk="0" fontAlgn="base" hangingPunct="0">
              <a:spcBef>
                <a:spcPct val="0"/>
              </a:spcBef>
              <a:spcAft>
                <a:spcPct val="0"/>
              </a:spcAft>
              <a:buFontTx/>
              <a:buChar char="•"/>
            </a:pPr>
            <a:r>
              <a:rPr lang="ru-RU" sz="2000" b="1" dirty="0">
                <a:latin typeface="Times New Roman" pitchFamily="18" charset="0"/>
                <a:ea typeface="Times New Roman" pitchFamily="18" charset="0"/>
                <a:cs typeface="Times New Roman" pitchFamily="18" charset="0"/>
              </a:rPr>
              <a:t>Осуществлять просвещение родителей по вопросам воспитания и оздоровления детей в летний период.</a:t>
            </a:r>
          </a:p>
          <a:p>
            <a:pPr lvl="0" eaLnBrk="0" fontAlgn="base" hangingPunct="0">
              <a:spcBef>
                <a:spcPct val="0"/>
              </a:spcBef>
              <a:spcAft>
                <a:spcPct val="0"/>
              </a:spcAft>
              <a:buFontTx/>
              <a:buChar char="•"/>
            </a:pPr>
            <a:r>
              <a:rPr lang="ru-RU" sz="2000" b="1" dirty="0">
                <a:latin typeface="Times New Roman" pitchFamily="18" charset="0"/>
                <a:ea typeface="Times New Roman" pitchFamily="18" charset="0"/>
                <a:cs typeface="Times New Roman" pitchFamily="18" charset="0"/>
              </a:rPr>
              <a:t>Создание условий, обеспечивающих охрану жизни и укрепления здоровья детей;</a:t>
            </a:r>
            <a:endParaRPr lang="ru-RU" sz="2000" b="1" dirty="0">
              <a:latin typeface="Arial" pitchFamily="34" charset="0"/>
            </a:endParaRPr>
          </a:p>
        </p:txBody>
      </p:sp>
    </p:spTree>
    <p:extLst>
      <p:ext uri="{BB962C8B-B14F-4D97-AF65-F5344CB8AC3E}">
        <p14:creationId xmlns:p14="http://schemas.microsoft.com/office/powerpoint/2010/main" val="3085692115"/>
      </p:ext>
    </p:extLst>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pic>
        <p:nvPicPr>
          <p:cNvPr id="7" name="Picture 3" descr="F:\НАСЕКОМЫЕ 2\18.png"/>
          <p:cNvPicPr>
            <a:picLocks noChangeAspect="1" noChangeArrowheads="1"/>
          </p:cNvPicPr>
          <p:nvPr/>
        </p:nvPicPr>
        <p:blipFill>
          <a:blip r:embed="rId3" cstate="screen"/>
          <a:srcRect/>
          <a:stretch>
            <a:fillRect/>
          </a:stretch>
        </p:blipFill>
        <p:spPr bwMode="auto">
          <a:xfrm>
            <a:off x="4000496" y="4786322"/>
            <a:ext cx="2031828" cy="1697892"/>
          </a:xfrm>
          <a:prstGeom prst="rect">
            <a:avLst/>
          </a:prstGeom>
          <a:noFill/>
        </p:spPr>
      </p:pic>
      <p:sp>
        <p:nvSpPr>
          <p:cNvPr id="8" name="Прямоугольник 7"/>
          <p:cNvSpPr/>
          <p:nvPr/>
        </p:nvSpPr>
        <p:spPr>
          <a:xfrm>
            <a:off x="6429388" y="4857760"/>
            <a:ext cx="4572000" cy="369332"/>
          </a:xfrm>
          <a:prstGeom prst="rect">
            <a:avLst/>
          </a:prstGeom>
        </p:spPr>
        <p:txBody>
          <a:bodyPr>
            <a:spAutoFit/>
          </a:bodyPr>
          <a:lstStyle/>
          <a:p>
            <a:endParaRPr lang="ru-RU" b="1" dirty="0">
              <a:solidFill>
                <a:srgbClr val="C00000"/>
              </a:solidFill>
            </a:endParaRPr>
          </a:p>
        </p:txBody>
      </p:sp>
      <p:sp>
        <p:nvSpPr>
          <p:cNvPr id="2" name="Прямоугольник 1"/>
          <p:cNvSpPr/>
          <p:nvPr/>
        </p:nvSpPr>
        <p:spPr>
          <a:xfrm>
            <a:off x="971600" y="332656"/>
            <a:ext cx="7743788" cy="400110"/>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15616" y="332656"/>
            <a:ext cx="6552728" cy="3785652"/>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Программа мероприятий была построена на комплексно-тематическом принципе в рамках интеграции образовательных областей: «Коммуникация», «Познание», «Чтение художественной литературы», «Музыка», «Физическое развитие», «Здоровье», которые обеспечивали решение задач летнего периода с учетом основных  направлении развития ребенка:</a:t>
            </a:r>
          </a:p>
          <a:p>
            <a:r>
              <a:rPr lang="ru-RU" sz="2000" b="1" dirty="0">
                <a:latin typeface="Times New Roman" panose="02020603050405020304" pitchFamily="18" charset="0"/>
                <a:cs typeface="Times New Roman" panose="02020603050405020304" pitchFamily="18" charset="0"/>
              </a:rPr>
              <a:t>- физического,</a:t>
            </a:r>
          </a:p>
          <a:p>
            <a:r>
              <a:rPr lang="ru-RU" sz="2000" b="1" dirty="0">
                <a:latin typeface="Times New Roman" panose="02020603050405020304" pitchFamily="18" charset="0"/>
                <a:cs typeface="Times New Roman" panose="02020603050405020304" pitchFamily="18" charset="0"/>
              </a:rPr>
              <a:t>- социально-личностного,</a:t>
            </a:r>
          </a:p>
          <a:p>
            <a:r>
              <a:rPr lang="ru-RU" sz="2000" b="1" dirty="0">
                <a:latin typeface="Times New Roman" panose="02020603050405020304" pitchFamily="18" charset="0"/>
                <a:cs typeface="Times New Roman" panose="02020603050405020304" pitchFamily="18" charset="0"/>
              </a:rPr>
              <a:t>- познавательно-речевого,</a:t>
            </a:r>
          </a:p>
          <a:p>
            <a:r>
              <a:rPr lang="ru-RU" sz="2000" b="1" dirty="0">
                <a:latin typeface="Times New Roman" panose="02020603050405020304" pitchFamily="18" charset="0"/>
                <a:cs typeface="Times New Roman" panose="02020603050405020304" pitchFamily="18" charset="0"/>
              </a:rPr>
              <a:t>-художественно-эстетического.</a:t>
            </a:r>
          </a:p>
        </p:txBody>
      </p:sp>
    </p:spTree>
    <p:extLst>
      <p:ext uri="{BB962C8B-B14F-4D97-AF65-F5344CB8AC3E}">
        <p14:creationId xmlns:p14="http://schemas.microsoft.com/office/powerpoint/2010/main" val="624145941"/>
      </p:ext>
    </p:extLst>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pic>
        <p:nvPicPr>
          <p:cNvPr id="7" name="Picture 3" descr="F:\НАСЕКОМЫЕ 2\18.png"/>
          <p:cNvPicPr>
            <a:picLocks noChangeAspect="1" noChangeArrowheads="1"/>
          </p:cNvPicPr>
          <p:nvPr/>
        </p:nvPicPr>
        <p:blipFill>
          <a:blip r:embed="rId3" cstate="screen"/>
          <a:srcRect/>
          <a:stretch>
            <a:fillRect/>
          </a:stretch>
        </p:blipFill>
        <p:spPr bwMode="auto">
          <a:xfrm>
            <a:off x="4000496" y="4786322"/>
            <a:ext cx="2031828" cy="1697892"/>
          </a:xfrm>
          <a:prstGeom prst="rect">
            <a:avLst/>
          </a:prstGeom>
          <a:noFill/>
        </p:spPr>
      </p:pic>
      <p:sp>
        <p:nvSpPr>
          <p:cNvPr id="8" name="Прямоугольник 7"/>
          <p:cNvSpPr/>
          <p:nvPr/>
        </p:nvSpPr>
        <p:spPr>
          <a:xfrm>
            <a:off x="6429388" y="4857760"/>
            <a:ext cx="4572000" cy="369332"/>
          </a:xfrm>
          <a:prstGeom prst="rect">
            <a:avLst/>
          </a:prstGeom>
        </p:spPr>
        <p:txBody>
          <a:bodyPr>
            <a:spAutoFit/>
          </a:bodyPr>
          <a:lstStyle/>
          <a:p>
            <a:endParaRPr lang="ru-RU" b="1" dirty="0">
              <a:solidFill>
                <a:srgbClr val="C00000"/>
              </a:solidFill>
            </a:endParaRPr>
          </a:p>
        </p:txBody>
      </p:sp>
      <p:sp>
        <p:nvSpPr>
          <p:cNvPr id="2" name="Прямоугольник 1"/>
          <p:cNvSpPr/>
          <p:nvPr/>
        </p:nvSpPr>
        <p:spPr>
          <a:xfrm>
            <a:off x="971600" y="332656"/>
            <a:ext cx="7743788" cy="2862322"/>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План </a:t>
            </a:r>
            <a:r>
              <a:rPr lang="ru-RU" sz="2000" b="1" dirty="0">
                <a:latin typeface="Times New Roman" panose="02020603050405020304" pitchFamily="18" charset="0"/>
                <a:cs typeface="Times New Roman" panose="02020603050405020304" pitchFamily="18" charset="0"/>
              </a:rPr>
              <a:t>летней оздоровительной работы был разработан на основе федеральных государственных требований (ФГОС) к структуре основной общеобразовательной программы дошкольного </a:t>
            </a:r>
            <a:r>
              <a:rPr lang="ru-RU" sz="2000" b="1" dirty="0" smtClean="0">
                <a:latin typeface="Times New Roman" panose="02020603050405020304" pitchFamily="18" charset="0"/>
                <a:cs typeface="Times New Roman" panose="02020603050405020304" pitchFamily="18" charset="0"/>
              </a:rPr>
              <a:t>образования, в котором  на   каждый день была определена тематика.</a:t>
            </a:r>
            <a:endParaRPr lang="ru-RU" sz="2000" b="1" dirty="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         Содержание педагогического процесса осуществлялась в совместной деятельности взрослого и детей, самостоятельной деятельности детей, а также при проведении режимных моментов. Основной формой работы с детьми была игра.</a:t>
            </a:r>
          </a:p>
        </p:txBody>
      </p:sp>
    </p:spTree>
    <p:extLst>
      <p:ext uri="{BB962C8B-B14F-4D97-AF65-F5344CB8AC3E}">
        <p14:creationId xmlns:p14="http://schemas.microsoft.com/office/powerpoint/2010/main" val="1983871691"/>
      </p:ext>
    </p:extLst>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pic>
        <p:nvPicPr>
          <p:cNvPr id="7" name="Picture 3" descr="F:\НАСЕКОМЫЕ 2\18.png"/>
          <p:cNvPicPr>
            <a:picLocks noChangeAspect="1" noChangeArrowheads="1"/>
          </p:cNvPicPr>
          <p:nvPr/>
        </p:nvPicPr>
        <p:blipFill>
          <a:blip r:embed="rId3" cstate="screen"/>
          <a:srcRect/>
          <a:stretch>
            <a:fillRect/>
          </a:stretch>
        </p:blipFill>
        <p:spPr bwMode="auto">
          <a:xfrm>
            <a:off x="4000496" y="4786322"/>
            <a:ext cx="2031828" cy="1697892"/>
          </a:xfrm>
          <a:prstGeom prst="rect">
            <a:avLst/>
          </a:prstGeom>
          <a:noFill/>
        </p:spPr>
      </p:pic>
      <p:sp>
        <p:nvSpPr>
          <p:cNvPr id="8" name="Прямоугольник 7"/>
          <p:cNvSpPr/>
          <p:nvPr/>
        </p:nvSpPr>
        <p:spPr>
          <a:xfrm>
            <a:off x="6429388" y="4857760"/>
            <a:ext cx="4572000" cy="369332"/>
          </a:xfrm>
          <a:prstGeom prst="rect">
            <a:avLst/>
          </a:prstGeom>
        </p:spPr>
        <p:txBody>
          <a:bodyPr>
            <a:spAutoFit/>
          </a:bodyPr>
          <a:lstStyle/>
          <a:p>
            <a:endParaRPr lang="ru-RU" b="1" dirty="0">
              <a:solidFill>
                <a:srgbClr val="C00000"/>
              </a:solidFill>
            </a:endParaRPr>
          </a:p>
        </p:txBody>
      </p:sp>
      <p:sp>
        <p:nvSpPr>
          <p:cNvPr id="3" name="Прямоугольник 2"/>
          <p:cNvSpPr/>
          <p:nvPr/>
        </p:nvSpPr>
        <p:spPr>
          <a:xfrm>
            <a:off x="899592" y="260648"/>
            <a:ext cx="7200800" cy="3785652"/>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Исходя из поставленных задач, были спрогнозированы результаты деятельности дошкольного учреждения за летний период:</a:t>
            </a:r>
          </a:p>
          <a:p>
            <a:pPr lvl="0"/>
            <a:r>
              <a:rPr lang="ru-RU" sz="2000" b="1" dirty="0">
                <a:latin typeface="Times New Roman" panose="02020603050405020304" pitchFamily="18" charset="0"/>
                <a:cs typeface="Times New Roman" panose="02020603050405020304" pitchFamily="18" charset="0"/>
              </a:rPr>
              <a:t>Снижение заболеваемости, повышение сопротивляемости детского организма, приобщение ребенка к ЗОЖ и овладение им разнообразными видами двигательной активности.</a:t>
            </a:r>
          </a:p>
          <a:p>
            <a:pPr lvl="0"/>
            <a:r>
              <a:rPr lang="ru-RU" sz="2000" b="1" dirty="0">
                <a:latin typeface="Times New Roman" panose="02020603050405020304" pitchFamily="18" charset="0"/>
                <a:cs typeface="Times New Roman" panose="02020603050405020304" pitchFamily="18" charset="0"/>
              </a:rPr>
              <a:t>Закрепление умений и знаний детей по основным направлениям, повышение уровня познавательного интереса детей в процессе игровой и трудовой деятельности.</a:t>
            </a:r>
          </a:p>
          <a:p>
            <a:r>
              <a:rPr lang="ru-RU" sz="2000" b="1" dirty="0">
                <a:latin typeface="Times New Roman" panose="02020603050405020304" pitchFamily="18" charset="0"/>
                <a:cs typeface="Times New Roman" panose="02020603050405020304" pitchFamily="18" charset="0"/>
              </a:rPr>
              <a:t>Увеличение числа родителей в участии в образовательном процессе ДОУ</a:t>
            </a:r>
          </a:p>
        </p:txBody>
      </p:sp>
    </p:spTree>
    <p:extLst>
      <p:ext uri="{BB962C8B-B14F-4D97-AF65-F5344CB8AC3E}">
        <p14:creationId xmlns:p14="http://schemas.microsoft.com/office/powerpoint/2010/main" val="1170393816"/>
      </p:ext>
    </p:extLst>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sp>
        <p:nvSpPr>
          <p:cNvPr id="8" name="Прямоугольник 7"/>
          <p:cNvSpPr/>
          <p:nvPr/>
        </p:nvSpPr>
        <p:spPr>
          <a:xfrm>
            <a:off x="4572000" y="4286256"/>
            <a:ext cx="4572000" cy="1200329"/>
          </a:xfrm>
          <a:prstGeom prst="rect">
            <a:avLst/>
          </a:prstGeom>
        </p:spPr>
        <p:txBody>
          <a:bodyPr>
            <a:spAutoFit/>
          </a:bodyPr>
          <a:lstStyle/>
          <a:p>
            <a:r>
              <a:rPr lang="ru-RU" b="1" dirty="0" smtClean="0">
                <a:solidFill>
                  <a:srgbClr val="C00000"/>
                </a:solidFill>
              </a:rPr>
              <a:t>В детский сад спешат ребята-</a:t>
            </a:r>
            <a:br>
              <a:rPr lang="ru-RU" b="1" dirty="0" smtClean="0">
                <a:solidFill>
                  <a:srgbClr val="C00000"/>
                </a:solidFill>
              </a:rPr>
            </a:br>
            <a:r>
              <a:rPr lang="ru-RU" b="1" dirty="0" smtClean="0">
                <a:solidFill>
                  <a:srgbClr val="C00000"/>
                </a:solidFill>
              </a:rPr>
              <a:t>даже в холод и жару,</a:t>
            </a:r>
            <a:br>
              <a:rPr lang="ru-RU" b="1" dirty="0" smtClean="0">
                <a:solidFill>
                  <a:srgbClr val="C00000"/>
                </a:solidFill>
              </a:rPr>
            </a:br>
            <a:r>
              <a:rPr lang="ru-RU" b="1" dirty="0" smtClean="0">
                <a:solidFill>
                  <a:srgbClr val="C00000"/>
                </a:solidFill>
              </a:rPr>
              <a:t>в группе запах ароматный</a:t>
            </a:r>
            <a:br>
              <a:rPr lang="ru-RU" b="1" dirty="0" smtClean="0">
                <a:solidFill>
                  <a:srgbClr val="C00000"/>
                </a:solidFill>
              </a:rPr>
            </a:br>
            <a:r>
              <a:rPr lang="ru-RU" b="1" dirty="0" smtClean="0">
                <a:solidFill>
                  <a:srgbClr val="C00000"/>
                </a:solidFill>
              </a:rPr>
              <a:t>каши свежей поутру.</a:t>
            </a:r>
            <a:endParaRPr lang="ru-RU" b="1" dirty="0">
              <a:solidFill>
                <a:srgbClr val="C00000"/>
              </a:solidFill>
            </a:endParaRPr>
          </a:p>
        </p:txBody>
      </p:sp>
      <p:pic>
        <p:nvPicPr>
          <p:cNvPr id="6147" name="Picture 3" descr="I:\ЗАЙЧАТА ФОТО ЛЕТО\20160722_104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32656"/>
            <a:ext cx="6746240" cy="3794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sp>
        <p:nvSpPr>
          <p:cNvPr id="4" name="Прямоугольник 3"/>
          <p:cNvSpPr/>
          <p:nvPr/>
        </p:nvSpPr>
        <p:spPr>
          <a:xfrm>
            <a:off x="467544" y="3140968"/>
            <a:ext cx="2520280" cy="1477328"/>
          </a:xfrm>
          <a:prstGeom prst="rect">
            <a:avLst/>
          </a:prstGeom>
        </p:spPr>
        <p:txBody>
          <a:bodyPr wrap="square">
            <a:spAutoFit/>
          </a:bodyPr>
          <a:lstStyle/>
          <a:p>
            <a:r>
              <a:rPr lang="ru-RU" b="1" dirty="0">
                <a:solidFill>
                  <a:srgbClr val="FF0000"/>
                </a:solidFill>
              </a:rPr>
              <a:t>За шахматной </a:t>
            </a:r>
            <a:r>
              <a:rPr lang="ru-RU" b="1" dirty="0" err="1" smtClean="0">
                <a:solidFill>
                  <a:srgbClr val="FF0000"/>
                </a:solidFill>
              </a:rPr>
              <a:t>доскою</a:t>
            </a:r>
            <a:r>
              <a:rPr lang="ru-RU" b="1" dirty="0">
                <a:solidFill>
                  <a:srgbClr val="FF0000"/>
                </a:solidFill>
              </a:rPr>
              <a:t/>
            </a:r>
            <a:br>
              <a:rPr lang="ru-RU" b="1" dirty="0">
                <a:solidFill>
                  <a:srgbClr val="FF0000"/>
                </a:solidFill>
              </a:rPr>
            </a:br>
            <a:r>
              <a:rPr lang="ru-RU" b="1" dirty="0">
                <a:solidFill>
                  <a:srgbClr val="FF0000"/>
                </a:solidFill>
              </a:rPr>
              <a:t>Я целый час сижу.</a:t>
            </a:r>
            <a:br>
              <a:rPr lang="ru-RU" b="1" dirty="0">
                <a:solidFill>
                  <a:srgbClr val="FF0000"/>
                </a:solidFill>
              </a:rPr>
            </a:br>
            <a:r>
              <a:rPr lang="ru-RU" b="1" dirty="0">
                <a:solidFill>
                  <a:srgbClr val="FF0000"/>
                </a:solidFill>
              </a:rPr>
              <a:t>Игра ведь не простая,</a:t>
            </a:r>
            <a:br>
              <a:rPr lang="ru-RU" b="1" dirty="0">
                <a:solidFill>
                  <a:srgbClr val="FF0000"/>
                </a:solidFill>
              </a:rPr>
            </a:br>
            <a:r>
              <a:rPr lang="ru-RU" b="1" dirty="0">
                <a:solidFill>
                  <a:srgbClr val="FF0000"/>
                </a:solidFill>
              </a:rPr>
              <a:t>Но я её люблю!</a:t>
            </a:r>
            <a:br>
              <a:rPr lang="ru-RU" b="1" dirty="0">
                <a:solidFill>
                  <a:srgbClr val="FF0000"/>
                </a:solidFill>
              </a:rPr>
            </a:br>
            <a:endParaRPr lang="ru-RU" b="1" dirty="0">
              <a:solidFill>
                <a:srgbClr val="FF0000"/>
              </a:solidFill>
            </a:endParaRPr>
          </a:p>
        </p:txBody>
      </p:sp>
      <p:pic>
        <p:nvPicPr>
          <p:cNvPr id="1028" name="Picture 4" descr="C:\Users\хозяин\Pictures\2016-08-20 фото детсад\фото детсад 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32656"/>
            <a:ext cx="5852160" cy="4389120"/>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ФОН-ЛЕТО.png"/>
          <p:cNvPicPr>
            <a:picLocks noGrp="1" noChangeAspect="1"/>
          </p:cNvPicPr>
          <p:nvPr>
            <p:ph idx="1"/>
          </p:nvPr>
        </p:nvPicPr>
        <p:blipFill>
          <a:blip r:embed="rId2" cstate="print"/>
          <a:srcRect r="2021"/>
          <a:stretch>
            <a:fillRect/>
          </a:stretch>
        </p:blipFill>
        <p:spPr>
          <a:xfrm>
            <a:off x="0" y="2132856"/>
            <a:ext cx="9144000" cy="4725144"/>
          </a:xfrm>
        </p:spPr>
      </p:pic>
      <p:pic>
        <p:nvPicPr>
          <p:cNvPr id="4" name="Рисунок 3" descr="DSC00605.JPG"/>
          <p:cNvPicPr>
            <a:picLocks noChangeAspect="1"/>
          </p:cNvPicPr>
          <p:nvPr/>
        </p:nvPicPr>
        <p:blipFill>
          <a:blip r:embed="rId3" cstate="print"/>
          <a:stretch>
            <a:fillRect/>
          </a:stretch>
        </p:blipFill>
        <p:spPr>
          <a:xfrm>
            <a:off x="4429124" y="392884"/>
            <a:ext cx="3571900" cy="2678926"/>
          </a:xfrm>
          <a:prstGeom prst="rect">
            <a:avLst/>
          </a:prstGeom>
        </p:spPr>
      </p:pic>
      <p:pic>
        <p:nvPicPr>
          <p:cNvPr id="5" name="Рисунок 4" descr="песочница2.JPG"/>
          <p:cNvPicPr>
            <a:picLocks noChangeAspect="1"/>
          </p:cNvPicPr>
          <p:nvPr/>
        </p:nvPicPr>
        <p:blipFill>
          <a:blip r:embed="rId4" cstate="print"/>
          <a:stretch>
            <a:fillRect/>
          </a:stretch>
        </p:blipFill>
        <p:spPr>
          <a:xfrm>
            <a:off x="928662" y="2232413"/>
            <a:ext cx="3429024" cy="2571769"/>
          </a:xfrm>
          <a:prstGeom prst="rect">
            <a:avLst/>
          </a:prstGeom>
        </p:spPr>
      </p:pic>
      <p:sp>
        <p:nvSpPr>
          <p:cNvPr id="8" name="Прямоугольник 7"/>
          <p:cNvSpPr/>
          <p:nvPr/>
        </p:nvSpPr>
        <p:spPr>
          <a:xfrm>
            <a:off x="4572000" y="4000504"/>
            <a:ext cx="4572000" cy="1200329"/>
          </a:xfrm>
          <a:prstGeom prst="rect">
            <a:avLst/>
          </a:prstGeom>
        </p:spPr>
        <p:txBody>
          <a:bodyPr wrap="square">
            <a:spAutoFit/>
          </a:bodyPr>
          <a:lstStyle/>
          <a:p>
            <a:r>
              <a:rPr lang="ru-RU" b="1" dirty="0" smtClean="0">
                <a:solidFill>
                  <a:srgbClr val="C00000"/>
                </a:solidFill>
              </a:rPr>
              <a:t>Песочница, песочница,</a:t>
            </a:r>
          </a:p>
          <a:p>
            <a:r>
              <a:rPr lang="ru-RU" b="1" dirty="0" smtClean="0">
                <a:solidFill>
                  <a:srgbClr val="C00000"/>
                </a:solidFill>
              </a:rPr>
              <a:t>В песке вся детвора.</a:t>
            </a:r>
          </a:p>
          <a:p>
            <a:r>
              <a:rPr lang="ru-RU" b="1" dirty="0" smtClean="0">
                <a:solidFill>
                  <a:srgbClr val="C00000"/>
                </a:solidFill>
              </a:rPr>
              <a:t>Построить домик хочется,</a:t>
            </a:r>
          </a:p>
          <a:p>
            <a:r>
              <a:rPr lang="ru-RU" b="1" dirty="0" smtClean="0">
                <a:solidFill>
                  <a:srgbClr val="C00000"/>
                </a:solidFill>
              </a:rPr>
              <a:t>Забавная игра.</a:t>
            </a:r>
            <a:endParaRPr lang="ru-RU" b="1" dirty="0">
              <a:solidFill>
                <a:srgbClr val="C00000"/>
              </a:solidFill>
            </a:endParaRPr>
          </a:p>
        </p:txBody>
      </p:sp>
    </p:spTree>
  </p:cSld>
  <p:clrMapOvr>
    <a:masterClrMapping/>
  </p:clrMapOvr>
  <p:transition advClick="0" advTm="10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c4de36cff1ec7125447e19f5a46e3d31a6810cf"/>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555</Words>
  <Application>Microsoft Office PowerPoint</Application>
  <PresentationFormat>Экран (4:3)</PresentationFormat>
  <Paragraphs>53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 нам театр приезжал и ребятам показал, о поведении на природе летом, все должны мы знать об этом </vt:lpstr>
      <vt:lpstr>Презентация PowerPoint</vt:lpstr>
      <vt:lpstr>С</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хозяин</cp:lastModifiedBy>
  <cp:revision>51</cp:revision>
  <dcterms:created xsi:type="dcterms:W3CDTF">2014-05-16T14:39:08Z</dcterms:created>
  <dcterms:modified xsi:type="dcterms:W3CDTF">2018-02-13T22:49:27Z</dcterms:modified>
</cp:coreProperties>
</file>