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sldIdLst>
    <p:sldId id="337" r:id="rId2"/>
    <p:sldId id="340" r:id="rId3"/>
    <p:sldId id="341" r:id="rId4"/>
    <p:sldId id="344" r:id="rId5"/>
    <p:sldId id="339" r:id="rId6"/>
    <p:sldId id="355" r:id="rId7"/>
    <p:sldId id="345" r:id="rId8"/>
    <p:sldId id="346" r:id="rId9"/>
    <p:sldId id="347" r:id="rId10"/>
    <p:sldId id="328" r:id="rId11"/>
    <p:sldId id="348" r:id="rId12"/>
    <p:sldId id="351" r:id="rId13"/>
    <p:sldId id="352" r:id="rId14"/>
    <p:sldId id="353" r:id="rId15"/>
    <p:sldId id="354" r:id="rId16"/>
    <p:sldId id="356" r:id="rId17"/>
    <p:sldId id="358" r:id="rId18"/>
    <p:sldId id="33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45" userDrawn="1">
          <p15:clr>
            <a:srgbClr val="A4A3A4"/>
          </p15:clr>
        </p15:guide>
        <p15:guide id="2" pos="151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" initials="s" lastIdx="0" clrIdx="0">
    <p:extLst>
      <p:ext uri="{19B8F6BF-5375-455C-9EA6-DF929625EA0E}">
        <p15:presenceInfo xmlns:p15="http://schemas.microsoft.com/office/powerpoint/2012/main" userId="s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F07F09"/>
    <a:srgbClr val="008080"/>
    <a:srgbClr val="FF0066"/>
    <a:srgbClr val="FF6600"/>
    <a:srgbClr val="FFC000"/>
    <a:srgbClr val="725828"/>
    <a:srgbClr val="666633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0" autoAdjust="0"/>
    <p:restoredTop sz="94050" autoAdjust="0"/>
  </p:normalViewPr>
  <p:slideViewPr>
    <p:cSldViewPr snapToGrid="0" showGuides="1">
      <p:cViewPr varScale="1">
        <p:scale>
          <a:sx n="81" d="100"/>
          <a:sy n="81" d="100"/>
        </p:scale>
        <p:origin x="414" y="78"/>
      </p:cViewPr>
      <p:guideLst>
        <p:guide orient="horz" pos="3045"/>
        <p:guide pos="15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8"/>
    </p:cViewPr>
  </p:sorterViewPr>
  <p:notesViewPr>
    <p:cSldViewPr snapToGrid="0" showGuides="1">
      <p:cViewPr varScale="1">
        <p:scale>
          <a:sx n="54" d="100"/>
          <a:sy n="54" d="100"/>
        </p:scale>
        <p:origin x="-1236" y="-102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 smtClean="0">
                <a:latin typeface="Arial" charset="0"/>
              </a:defRPr>
            </a:lvl1pPr>
          </a:lstStyle>
          <a:p>
            <a:pPr>
              <a:defRPr/>
            </a:pPr>
            <a:fld id="{43222F6C-CC15-4A22-BC1F-75B789650B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4210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ru-RU" sz="2400"/>
            </a:p>
          </p:txBody>
        </p:sp>
      </p:grp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3" name="Group 13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143000"/>
          </a:xfrm>
        </p:spPr>
        <p:txBody>
          <a:bodyPr anchorCtr="1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667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768B38-0E22-434C-8E66-112693CB82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78964-B85A-4840-B1EA-EC382882FD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8900" y="381000"/>
            <a:ext cx="2019300" cy="5562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5905500" cy="5562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EA080-76AE-4CC8-9B14-B5E194B9D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295400"/>
            <a:ext cx="7772400" cy="46482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6A0A6-AB0D-4729-8615-5746BA89F8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2247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695700"/>
            <a:ext cx="3810000" cy="2247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2E3CA-9BE6-4B2F-9CFA-642FC465D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381000" y="381000"/>
            <a:ext cx="8077200" cy="556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00695-17A8-4B0B-84ED-BE77B3A88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86B73-ED31-4A39-BFD5-48D4A8B712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341C0-695D-4AC0-9461-D2659C5E73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3D9838-5EAC-4DBB-AF12-55977F9775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8EDC6-9B9B-4BF5-BA67-32CEABFD5D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9F63E-A4BD-4DDF-A404-4BE943235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A2CAA-987C-4824-89DF-34D6FD0E2E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77253-23FA-453C-9298-0DB6270F94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DB329-0B88-4074-A315-D65434F992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001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50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150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F9AAEEFE-F65B-4A73-8425-5250E2D34A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4104" name="Rectangle 8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5" name="Rectangle 9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kumimoji="0" lang="ru-RU" sz="2400"/>
            </a:p>
          </p:txBody>
        </p:sp>
      </p:grpSp>
      <p:grpSp>
        <p:nvGrpSpPr>
          <p:cNvPr id="1032" name="Group 10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08" name="Rectangle 12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33" name="Group 13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4110" name="Rectangle 14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1" name="Rectangle 15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34" name="Group 16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4113" name="Rectangle 17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4" name="Rectangle 18"/>
            <p:cNvSpPr>
              <a:spLocks noChangeArrowheads="1"/>
            </p:cNvSpPr>
            <p:nvPr/>
          </p:nvSpPr>
          <p:spPr bwMode="auto">
            <a:xfrm rot="5400000" flipV="1">
              <a:off x="2783" y="-2624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71438" y="176213"/>
            <a:ext cx="8745537" cy="161925"/>
            <a:chOff x="48" y="111"/>
            <a:chExt cx="5509" cy="102"/>
          </a:xfrm>
        </p:grpSpPr>
        <p:sp>
          <p:nvSpPr>
            <p:cNvPr id="4116" name="Rectangle 20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17" name="Rectangle 21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 eaLnBrk="1" hangingPunct="1"/>
            <a:r>
              <a:rPr kumimoji="1" lang="ru-RU" sz="6600" b="1" kern="1200" dirty="0">
                <a:solidFill>
                  <a:srgbClr val="0099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Проектная работа</a:t>
            </a:r>
            <a:br>
              <a:rPr kumimoji="1" lang="ru-RU" sz="6600" b="1" kern="1200" dirty="0">
                <a:solidFill>
                  <a:srgbClr val="0099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6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 хлеб, коли пирога нет.</a:t>
            </a:r>
            <a:endParaRPr lang="ru-RU" sz="54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Цепилова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Катя 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Федоровских Е.С.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20228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87900" y="953563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sp>
        <p:nvSpPr>
          <p:cNvPr id="2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406400"/>
            <a:ext cx="4476750" cy="5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Начинка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buClr>
                <a:srgbClr val="F07F09"/>
              </a:buClr>
              <a:buNone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теперь отгадайте загадку о </a:t>
            </a:r>
            <a:r>
              <a:rPr lang="ru-RU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начинке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 спряталась в нашем пироге.</a:t>
            </a:r>
          </a:p>
          <a:p>
            <a:pPr marL="0" lvl="0" indent="0">
              <a:buClr>
                <a:srgbClr val="F07F09"/>
              </a:buClr>
              <a:buNone/>
            </a:pPr>
            <a:endParaRPr lang="ru-RU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buClr>
                <a:srgbClr val="F07F09"/>
              </a:buClr>
              <a:buNone/>
            </a:pPr>
            <a:r>
              <a:rPr lang="ru-RU" sz="3200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варим на обед,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Добавляем в винегрет,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Любят дети, даже крошки,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Блюда из простой… </a:t>
            </a:r>
          </a:p>
          <a:p>
            <a:pPr marL="0" lvl="0" indent="0">
              <a:buClr>
                <a:srgbClr val="F07F09"/>
              </a:buClr>
              <a:buNone/>
            </a:pPr>
            <a:endParaRPr lang="ru-RU" sz="3200" dirty="0">
              <a:solidFill>
                <a:srgbClr val="0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07F09"/>
              </a:buClr>
              <a:buNone/>
            </a:pPr>
            <a:r>
              <a:rPr lang="ru-RU" sz="3200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картошки</a:t>
            </a:r>
            <a:r>
              <a:rPr lang="ru-RU" sz="3200" dirty="0">
                <a:solidFill>
                  <a:srgbClr val="0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265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32323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Раскладываем начинку</a:t>
            </a:r>
            <a:endParaRPr lang="ru-RU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336" y="1295400"/>
            <a:ext cx="3749594" cy="50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19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Закрываем пирог и защипываем края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Пироги же - хлеб особый,</a:t>
            </a:r>
            <a:br>
              <a:rPr lang="ru-R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на праздник </a:t>
            </a:r>
            <a:r>
              <a:rPr lang="ru-RU" sz="3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подают.</a:t>
            </a:r>
            <a:endParaRPr lang="ru-RU" sz="32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890" y="1295400"/>
            <a:ext cx="348862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54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0999"/>
            <a:ext cx="8077200" cy="675905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выпеканием протыкаем пирог вилкой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650670"/>
            <a:ext cx="3791197" cy="429293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делается для того, чтобы пирог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дышал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получился мягким, пышным, душистым.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228" y="1651000"/>
            <a:ext cx="3217944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649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Ставим пирог в духовку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19" y="1295400"/>
            <a:ext cx="3486961" cy="4648200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Пых пыхтел, пыхтел, пыхтел, </a:t>
            </a:r>
            <a:br>
              <a:rPr lang="ru-RU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 в печку не сел</a:t>
            </a:r>
          </a:p>
        </p:txBody>
      </p:sp>
    </p:spTree>
    <p:extLst>
      <p:ext uri="{BB962C8B-B14F-4D97-AF65-F5344CB8AC3E}">
        <p14:creationId xmlns:p14="http://schemas.microsoft.com/office/powerpoint/2010/main" val="4068661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Достали пирог из духовки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Вышел </a:t>
            </a:r>
            <a:r>
              <a:rPr lang="ru-RU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печки 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пых, </a:t>
            </a:r>
            <a:b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чудо: </a:t>
            </a:r>
            <a:b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Румяный, блестящий, </a:t>
            </a:r>
            <a:b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корочкой хрустящей!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19" y="1295400"/>
            <a:ext cx="348696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135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1308" y="1353788"/>
            <a:ext cx="469669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cs typeface="Times New Roman" panose="02020603050405020304" pitchFamily="18" charset="0"/>
              </a:rPr>
              <a:t>Выходит он весь золотистый,</a:t>
            </a:r>
            <a:br>
              <a:rPr lang="ru-RU" sz="3200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0000"/>
                </a:solidFill>
                <a:cs typeface="Times New Roman" panose="02020603050405020304" pitchFamily="18" charset="0"/>
              </a:rPr>
              <a:t>Он дышит теплом на весь дом,</a:t>
            </a:r>
            <a:br>
              <a:rPr lang="ru-RU" sz="3200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0000"/>
                </a:solidFill>
                <a:cs typeface="Times New Roman" panose="02020603050405020304" pitchFamily="18" charset="0"/>
              </a:rPr>
              <a:t>И солнышка лучик игристый</a:t>
            </a:r>
            <a:br>
              <a:rPr lang="ru-RU" sz="3200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FF0000"/>
                </a:solidFill>
                <a:cs typeface="Times New Roman" panose="02020603050405020304" pitchFamily="18" charset="0"/>
              </a:rPr>
              <a:t>Глядит на него сквозь окно.</a:t>
            </a:r>
          </a:p>
        </p:txBody>
      </p:sp>
    </p:spTree>
    <p:extLst>
      <p:ext uri="{BB962C8B-B14F-4D97-AF65-F5344CB8AC3E}">
        <p14:creationId xmlns:p14="http://schemas.microsoft.com/office/powerpoint/2010/main" val="2920765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87900" y="792696"/>
            <a:ext cx="74988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</a:t>
            </a:r>
          </a:p>
          <a:p>
            <a:pPr marL="514350" lvl="0" indent="-514350"/>
            <a:endParaRPr lang="ru-RU" sz="2400" i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  <a:p>
            <a:pPr marL="514350" lvl="0" indent="-514350"/>
            <a:endParaRPr lang="ru-RU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  <a:p>
            <a:pPr marL="514350" lvl="0" indent="-514350" algn="ctr"/>
            <a:r>
              <a:rPr lang="ru-RU" sz="66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Приятного аппетита!</a:t>
            </a:r>
            <a:endParaRPr lang="en-US" sz="66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  <p:sp>
        <p:nvSpPr>
          <p:cNvPr id="2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0" y="2805637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36"/>
          <p:cNvSpPr>
            <a:spLocks noChangeArrowheads="1"/>
          </p:cNvSpPr>
          <p:nvPr/>
        </p:nvSpPr>
        <p:spPr bwMode="auto">
          <a:xfrm>
            <a:off x="0" y="28056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7899" y="3499551"/>
            <a:ext cx="16425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endParaRPr lang="en-US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4833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 smtClean="0"/>
              <a:t>        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Здравствуйте. В этой работе мы, с дочкой Катей, хотели бы рассказать вам как можно накормить ребенка дошкольного возраста вкусно, полезно и в то же время без изысков в домашних условиях.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Так как у Катюши с раннего возраста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атопический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дерматит, нам приходится соблюдать 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питание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 употреблять жареную пищу, цитрусовые, шоколадные изделия и др. Дома мы часто стряпаем  булочки с изюмом, курагой, пироги с картошкой, капустой, зеленым луком и яйцом,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яблоками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Дочка принимает в этом активное участие. А самое главное, что ей нравиться получать результат своей работы и наслаждаться им.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825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 marL="0" indent="0" algn="ctr">
              <a:buNone/>
            </a:pPr>
            <a:endParaRPr lang="ru-RU" sz="1100" i="1" dirty="0" smtClean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ru-RU" sz="4800" i="1" dirty="0" smtClean="0">
                <a:solidFill>
                  <a:srgbClr val="7030A0"/>
                </a:solidFill>
              </a:rPr>
              <a:t>Отгадай загадку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Подготовим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место,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Раскатаем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тесто. </a:t>
            </a: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повидло, вот творог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хотим испечь... 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194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</a:t>
            </a:r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>
                <a:solidFill>
                  <a:prstClr val="black"/>
                </a:solidFill>
                <a:latin typeface="Bookman Old Style"/>
              </a:rPr>
              <a:t> </a:t>
            </a:r>
            <a:r>
              <a:rPr lang="ru-RU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ПИРОГ</a:t>
            </a:r>
            <a:r>
              <a:rPr lang="ru-RU" sz="3200" dirty="0">
                <a:solidFill>
                  <a:prstClr val="black"/>
                </a:solidFill>
                <a:latin typeface="Bookman Old Style"/>
              </a:rPr>
              <a:t>.</a:t>
            </a:r>
            <a:br>
              <a:rPr lang="ru-RU" sz="3200" dirty="0">
                <a:solidFill>
                  <a:prstClr val="black"/>
                </a:solidFill>
                <a:latin typeface="Bookman Old Style"/>
              </a:rPr>
            </a:br>
            <a:r>
              <a:rPr kumimoji="1" lang="ru-RU" sz="5400" b="1" kern="1200" dirty="0" smtClean="0">
                <a:solidFill>
                  <a:srgbClr val="413F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1" lang="ru-RU" sz="5400" b="1" kern="1200" dirty="0" smtClean="0">
                <a:solidFill>
                  <a:srgbClr val="413F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1" lang="ru-RU" sz="5400" b="1" kern="1200" dirty="0" smtClean="0">
                <a:solidFill>
                  <a:srgbClr val="413F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1" lang="ru-RU" sz="5400" b="1" kern="1200" dirty="0" smtClean="0">
                <a:solidFill>
                  <a:srgbClr val="413F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1" lang="ru-RU" sz="5400" b="1" kern="1200" dirty="0">
                <a:solidFill>
                  <a:srgbClr val="413F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1" lang="ru-RU" sz="5400" b="1" kern="1200" dirty="0">
                <a:solidFill>
                  <a:srgbClr val="413F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kumimoji="1" lang="ru-RU" sz="4400" kern="1200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Пословицы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kumimoji="1" lang="ru-RU" sz="4400" kern="1200" dirty="0" smtClean="0">
                <a:solidFill>
                  <a:srgbClr val="413F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kumimoji="1" lang="ru-RU" sz="4400" kern="1200" dirty="0">
                <a:solidFill>
                  <a:srgbClr val="413F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испек, то и кушай.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endParaRPr kumimoji="1" lang="ru-RU" sz="4400" kern="1200" dirty="0">
              <a:solidFill>
                <a:srgbClr val="413F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kumimoji="1" lang="ru-RU" sz="4400" kern="1200" dirty="0">
                <a:solidFill>
                  <a:srgbClr val="413F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 бы пирог, да в печи сжег.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endParaRPr kumimoji="1" lang="ru-RU" sz="4400" kern="1200" dirty="0">
              <a:solidFill>
                <a:srgbClr val="413F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eaLnBrk="1" hangingPunct="1">
              <a:spcBef>
                <a:spcPct val="0"/>
              </a:spcBef>
              <a:buClrTx/>
              <a:buNone/>
            </a:pPr>
            <a:r>
              <a:rPr kumimoji="1" lang="ru-RU" sz="4400" kern="1200" dirty="0">
                <a:solidFill>
                  <a:srgbClr val="413F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могу, а ем по пирогу.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526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Готовим тесто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u="sng" dirty="0" smtClean="0"/>
              <a:t>Продукты</a:t>
            </a:r>
            <a:r>
              <a:rPr lang="en-US" i="1" u="sng" dirty="0" smtClean="0"/>
              <a:t>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– 0,5 л</a:t>
            </a:r>
            <a:endParaRPr lang="en-US" sz="2400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Мука – 0,8-1 кг</a:t>
            </a:r>
            <a:endParaRPr lang="en-US" sz="2400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Масло сливочное - 200г</a:t>
            </a:r>
            <a:endParaRPr lang="en-US" sz="2400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8000"/>
                </a:solidFill>
              </a:rPr>
              <a:t> </a:t>
            </a:r>
            <a:r>
              <a:rPr lang="ru-RU" sz="24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Сахар – 2ст.ложки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Соль – 0,5 </a:t>
            </a:r>
            <a:r>
              <a:rPr lang="ru-RU" sz="2400" dirty="0" err="1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ч.ложки</a:t>
            </a:r>
            <a:endParaRPr lang="ru-RU" sz="2400" dirty="0" smtClean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Дрожжи сухие активные –    1 пачка (11г)</a:t>
            </a:r>
            <a:endParaRPr lang="ru-RU" sz="2400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 тесто замесила,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Набирало тесто силу!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Круглой шапкой поднялось,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Разрослось и расползлось.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 из миски выпадал...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же вверх его толкал?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Мама, в лупу посмотри!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Выползают пузыри!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же прячут пузыри?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Воздух! Он у них внутри.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откуда в хлебе ямки,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откуда в хлебе дырки!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там, внутри,</a:t>
            </a:r>
            <a:b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Пузыри-богатыри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44145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392" y="447203"/>
            <a:ext cx="4460190" cy="594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02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Раскатываем тесто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rgbClr val="000080"/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Мнут </a:t>
            </a:r>
            <a:r>
              <a:rPr lang="ru-RU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катают,</a:t>
            </a:r>
            <a:br>
              <a:rPr lang="ru-RU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печи закаляют,</a:t>
            </a:r>
            <a:br>
              <a:rPr lang="ru-RU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за столом</a:t>
            </a:r>
            <a:br>
              <a:rPr lang="ru-RU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Нарезают ножом.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292" y="1295400"/>
            <a:ext cx="3487816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07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Смазываем противень маслом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Это нужно, чтобы пирог не прилип </a:t>
            </a:r>
            <a:r>
              <a:rPr lang="ru-RU" smtClean="0"/>
              <a:t>к противню.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850" y="1295400"/>
            <a:ext cx="34887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818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Выкладываем тесто на противень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 — всему голова."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19" y="1295400"/>
            <a:ext cx="348696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34257"/>
      </p:ext>
    </p:extLst>
  </p:cSld>
  <p:clrMapOvr>
    <a:masterClrMapping/>
  </p:clrMapOvr>
</p:sld>
</file>

<file path=ppt/theme/theme1.xml><?xml version="1.0" encoding="utf-8"?>
<a:theme xmlns:a="http://schemas.openxmlformats.org/drawingml/2006/main" name="Selling a Product or Serv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Другая 1">
      <a:majorFont>
        <a:latin typeface="Century Gothic"/>
        <a:ea typeface=""/>
        <a:cs typeface=""/>
      </a:majorFont>
      <a:minorFont>
        <a:latin typeface="Bookman Old Styl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elling a Product or Servic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lling a Product or Servic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lling a Product or Servic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3811</TotalTime>
  <Words>333</Words>
  <Application>Microsoft Office PowerPoint</Application>
  <PresentationFormat>Экран (4:3)</PresentationFormat>
  <Paragraphs>63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Bookman Old Style</vt:lpstr>
      <vt:lpstr>Century Gothic</vt:lpstr>
      <vt:lpstr>Symbol</vt:lpstr>
      <vt:lpstr>Tahoma</vt:lpstr>
      <vt:lpstr>Times New Roman</vt:lpstr>
      <vt:lpstr>Trebuchet MS</vt:lpstr>
      <vt:lpstr>Selling a Product or Service</vt:lpstr>
      <vt:lpstr>Проектная работа </vt:lpstr>
      <vt:lpstr>Презентация PowerPoint</vt:lpstr>
      <vt:lpstr>Презентация PowerPoint</vt:lpstr>
      <vt:lpstr>Конечно, ПИРОГ.    </vt:lpstr>
      <vt:lpstr>Готовим тесто </vt:lpstr>
      <vt:lpstr>Презентация PowerPoint</vt:lpstr>
      <vt:lpstr>Раскатываем тесто</vt:lpstr>
      <vt:lpstr>Смазываем противень маслом</vt:lpstr>
      <vt:lpstr>Выкладываем тесто на противень</vt:lpstr>
      <vt:lpstr>Презентация PowerPoint</vt:lpstr>
      <vt:lpstr>Начинка</vt:lpstr>
      <vt:lpstr>Раскладываем начинку</vt:lpstr>
      <vt:lpstr>Закрываем пирог и защипываем края</vt:lpstr>
      <vt:lpstr>Перед выпеканием протыкаем пирог вилкой</vt:lpstr>
      <vt:lpstr>Ставим пирог в духовку</vt:lpstr>
      <vt:lpstr>Достали пирог из духовки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Свойства функции</dc:title>
  <dc:creator>МОУ "Средняя школа №24"</dc:creator>
  <cp:lastModifiedBy>sa</cp:lastModifiedBy>
  <cp:revision>296</cp:revision>
  <dcterms:created xsi:type="dcterms:W3CDTF">2006-11-17T10:56:14Z</dcterms:created>
  <dcterms:modified xsi:type="dcterms:W3CDTF">2017-04-12T16:09:43Z</dcterms:modified>
</cp:coreProperties>
</file>